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8" r:id="rId1"/>
  </p:sldMasterIdLst>
  <p:notesMasterIdLst>
    <p:notesMasterId r:id="rId53"/>
  </p:notesMasterIdLst>
  <p:sldIdLst>
    <p:sldId id="256" r:id="rId2"/>
    <p:sldId id="321" r:id="rId3"/>
    <p:sldId id="313" r:id="rId4"/>
    <p:sldId id="312" r:id="rId5"/>
    <p:sldId id="291" r:id="rId6"/>
    <p:sldId id="260" r:id="rId7"/>
    <p:sldId id="264" r:id="rId8"/>
    <p:sldId id="263" r:id="rId9"/>
    <p:sldId id="265" r:id="rId10"/>
    <p:sldId id="266" r:id="rId11"/>
    <p:sldId id="267" r:id="rId12"/>
    <p:sldId id="268" r:id="rId13"/>
    <p:sldId id="262" r:id="rId14"/>
    <p:sldId id="273" r:id="rId15"/>
    <p:sldId id="287" r:id="rId16"/>
    <p:sldId id="286" r:id="rId17"/>
    <p:sldId id="278" r:id="rId18"/>
    <p:sldId id="274" r:id="rId19"/>
    <p:sldId id="280" r:id="rId20"/>
    <p:sldId id="276" r:id="rId21"/>
    <p:sldId id="281" r:id="rId22"/>
    <p:sldId id="275" r:id="rId23"/>
    <p:sldId id="282" r:id="rId24"/>
    <p:sldId id="284" r:id="rId25"/>
    <p:sldId id="283" r:id="rId26"/>
    <p:sldId id="288" r:id="rId27"/>
    <p:sldId id="289" r:id="rId28"/>
    <p:sldId id="294" r:id="rId29"/>
    <p:sldId id="296" r:id="rId30"/>
    <p:sldId id="297" r:id="rId31"/>
    <p:sldId id="301" r:id="rId32"/>
    <p:sldId id="308" r:id="rId33"/>
    <p:sldId id="303" r:id="rId34"/>
    <p:sldId id="306" r:id="rId35"/>
    <p:sldId id="307" r:id="rId36"/>
    <p:sldId id="304" r:id="rId37"/>
    <p:sldId id="305" r:id="rId38"/>
    <p:sldId id="309" r:id="rId39"/>
    <p:sldId id="310" r:id="rId40"/>
    <p:sldId id="302" r:id="rId41"/>
    <p:sldId id="322" r:id="rId42"/>
    <p:sldId id="323" r:id="rId43"/>
    <p:sldId id="324" r:id="rId44"/>
    <p:sldId id="314" r:id="rId45"/>
    <p:sldId id="316" r:id="rId46"/>
    <p:sldId id="315" r:id="rId47"/>
    <p:sldId id="317" r:id="rId48"/>
    <p:sldId id="327" r:id="rId49"/>
    <p:sldId id="326" r:id="rId50"/>
    <p:sldId id="325" r:id="rId51"/>
    <p:sldId id="31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8693"/>
    <a:srgbClr val="CDDBDF"/>
    <a:srgbClr val="44D6AD"/>
    <a:srgbClr val="FFFF00"/>
    <a:srgbClr val="FF0000"/>
    <a:srgbClr val="328D9F"/>
    <a:srgbClr val="755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5" autoAdjust="0"/>
    <p:restoredTop sz="96400" autoAdjust="0"/>
  </p:normalViewPr>
  <p:slideViewPr>
    <p:cSldViewPr snapToGrid="0">
      <p:cViewPr varScale="1">
        <p:scale>
          <a:sx n="81" d="100"/>
          <a:sy n="81" d="100"/>
        </p:scale>
        <p:origin x="1104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4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E959E-6830-4CEB-A45B-7EB14121849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79450-0CEF-4DB5-84A0-6DA2AA01B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79450-0CEF-4DB5-84A0-6DA2AA01B2C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83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35FF9F8-ED02-4B3D-8FFD-95237C8CB54C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04763DA-219F-4B09-902A-BDB5EFF7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6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3475D-44CC-4488-8821-38082AFADC4D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32CC-73FA-4F40-B16C-396E06C35437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1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9DF6-83CC-4E1C-BC7D-5D8F2E3FC58F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27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5E6E-E02A-4B41-B1E3-E467C3DC7C5B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37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DC76B-663C-439F-9958-A7A583A866BF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0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0687-C9B1-4E54-977A-13B98A9501E6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35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FB57-28D1-4CE4-B7A5-BF23A95F82EB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623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3674-F989-41D4-BD16-F169F20FAC15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3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26BC-5923-4279-8EE5-B1EEF1A55CF4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04763DA-219F-4B09-902A-BDB5EFF7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73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8669684-C4F3-4806-807A-BBA88731937C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04763DA-219F-4B09-902A-BDB5EFF7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79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62598"/>
            <a:ext cx="8356600" cy="793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454C88BD-2705-456F-9FFA-F9C15A5275E3}" type="datetime1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98859" y="6396678"/>
            <a:ext cx="2793141" cy="4154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04763DA-219F-4B09-902A-BDB5EFF7DA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881722"/>
            <a:ext cx="12192000" cy="1070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58583"/>
            <a:ext cx="12192000" cy="1070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31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hf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54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IoTKETI/Mobiu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TKETI/nCube-Thyme-Arduino/wiki/nCube:Thyme-for-Arduino-Application-:-nCube-Air-(Korean)--nCube-Air-Setup-&amp;-Execution" TargetMode="External"/><Relationship Id="rId2" Type="http://schemas.openxmlformats.org/officeDocument/2006/relationships/hyperlink" Target="https://github.com/IoTKETI/nCube-Thyme-Arduino/wiki/nCube:Thyme-for-Arduino-Development-Environment-Setup-with-VS-Code-(PlatformIO-IDE)-(Korean)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203.253.128.161:7575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IoTKETI/nCube-Thyme-Arduino/wiki/nCube:Thyme-for-Arduino-Application-:-nCube-Air-(Korean)--nCube-Air-Data-Retrieve-with-oneM2M-API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zapu/WiFiManager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asino.tistory.com/297" TargetMode="External"/><Relationship Id="rId2" Type="http://schemas.openxmlformats.org/officeDocument/2006/relationships/hyperlink" Target="https://kwonkyo.tistory.com/402?category=788137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TKETI/Mobius/wiki" TargetMode="External"/><Relationship Id="rId2" Type="http://schemas.openxmlformats.org/officeDocument/2006/relationships/hyperlink" Target="https://www.jopenbusiness.com/mediawiki/Mobius#CentOS.EC.97.90.EC.84.9C_Mobius_.EC.84.A4.EC.B9.98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pPr algn="ctr"/>
            <a:r>
              <a:rPr lang="en-US" altLang="ko-KR" dirty="0"/>
              <a:t>Mobius </a:t>
            </a:r>
            <a:r>
              <a:rPr lang="ko-KR" altLang="en-US" dirty="0"/>
              <a:t>가이드</a:t>
            </a:r>
          </a:p>
        </p:txBody>
      </p:sp>
    </p:spTree>
    <p:extLst>
      <p:ext uri="{BB962C8B-B14F-4D97-AF65-F5344CB8AC3E}">
        <p14:creationId xmlns:p14="http://schemas.microsoft.com/office/powerpoint/2010/main" val="1799230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설치과정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050" y="1575540"/>
            <a:ext cx="107822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#--- </a:t>
            </a:r>
            <a:r>
              <a:rPr lang="ko-KR" altLang="en-US" sz="1600" dirty="0"/>
              <a:t>포트 설정 하기</a:t>
            </a:r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firewall-</a:t>
            </a:r>
            <a:r>
              <a:rPr lang="en-US" altLang="ko-KR" sz="1600" dirty="0" err="1"/>
              <a:t>cmd</a:t>
            </a:r>
            <a:r>
              <a:rPr lang="en-US" altLang="ko-KR" sz="1600" dirty="0"/>
              <a:t> --permanent --zone=public --add-port=1-7579/</a:t>
            </a:r>
            <a:r>
              <a:rPr lang="en-US" altLang="ko-KR" sz="1600" dirty="0" err="1"/>
              <a:t>tcp</a:t>
            </a:r>
            <a:endParaRPr lang="en-US" altLang="ko-KR" sz="1600" dirty="0"/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firewall-</a:t>
            </a:r>
            <a:r>
              <a:rPr lang="en-US" altLang="ko-KR" sz="1600" dirty="0" err="1"/>
              <a:t>cmd</a:t>
            </a:r>
            <a:r>
              <a:rPr lang="en-US" altLang="ko-KR" sz="1600" dirty="0"/>
              <a:t> --permanent --zone=public --add-port=1-7578/</a:t>
            </a:r>
            <a:r>
              <a:rPr lang="en-US" altLang="ko-KR" sz="1600" dirty="0" err="1"/>
              <a:t>tcp</a:t>
            </a:r>
            <a:endParaRPr lang="en-US" altLang="ko-KR" sz="1600" dirty="0"/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firewall-</a:t>
            </a:r>
            <a:r>
              <a:rPr lang="en-US" altLang="ko-KR" sz="1600" dirty="0" err="1"/>
              <a:t>cmd</a:t>
            </a:r>
            <a:r>
              <a:rPr lang="en-US" altLang="ko-KR" sz="1600" dirty="0"/>
              <a:t> --reload</a:t>
            </a:r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firewall-</a:t>
            </a:r>
            <a:r>
              <a:rPr lang="en-US" altLang="ko-KR" sz="1600" dirty="0" err="1"/>
              <a:t>cmd</a:t>
            </a:r>
            <a:r>
              <a:rPr lang="en-US" altLang="ko-KR" sz="1600" dirty="0"/>
              <a:t> --list-all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yum install </a:t>
            </a:r>
            <a:r>
              <a:rPr lang="en-US" altLang="ko-KR" sz="1600" dirty="0" err="1"/>
              <a:t>git</a:t>
            </a:r>
            <a:endParaRPr lang="en-US" altLang="ko-KR" sz="1600" dirty="0"/>
          </a:p>
          <a:p>
            <a:r>
              <a:rPr lang="en-US" altLang="ko-KR" sz="1600" dirty="0" err="1"/>
              <a:t>git</a:t>
            </a:r>
            <a:r>
              <a:rPr lang="en-US" altLang="ko-KR" sz="1600" dirty="0"/>
              <a:t> clone </a:t>
            </a:r>
            <a:r>
              <a:rPr lang="en-US" altLang="ko-KR" sz="1600" dirty="0">
                <a:hlinkClick r:id="rId2"/>
              </a:rPr>
              <a:t>https://github.com/IoTKETI/Mobius</a:t>
            </a:r>
            <a:r>
              <a:rPr lang="en-US" altLang="ko-KR" sz="1600" dirty="0"/>
              <a:t>         #--- Mobius </a:t>
            </a:r>
            <a:r>
              <a:rPr lang="ko-KR" altLang="en-US" sz="1600" dirty="0"/>
              <a:t>설치 폴더 다운로드</a:t>
            </a:r>
            <a:endParaRPr lang="en-US" altLang="ko-KR" sz="1600" dirty="0"/>
          </a:p>
          <a:p>
            <a:r>
              <a:rPr lang="en-US" altLang="ko-KR" sz="1600" dirty="0"/>
              <a:t>cd Mobius (cd /home/</a:t>
            </a:r>
            <a:r>
              <a:rPr lang="en-US" altLang="ko-KR" sz="1600" dirty="0" err="1"/>
              <a:t>ishark</a:t>
            </a:r>
            <a:r>
              <a:rPr lang="en-US" altLang="ko-KR" sz="1600" dirty="0"/>
              <a:t>/Mobius)</a:t>
            </a:r>
          </a:p>
          <a:p>
            <a:r>
              <a:rPr lang="en-US" altLang="ko-KR" sz="1600" dirty="0" err="1"/>
              <a:t>npm</a:t>
            </a:r>
            <a:r>
              <a:rPr lang="en-US" altLang="ko-KR" sz="1600" dirty="0"/>
              <a:t> install                                                   #--- Mobius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r>
              <a:rPr lang="en-US" altLang="ko-KR" sz="1600" dirty="0" err="1"/>
              <a:t>mysql</a:t>
            </a:r>
            <a:r>
              <a:rPr lang="en-US" altLang="ko-KR" sz="1600" dirty="0"/>
              <a:t> -u root - p               #--- </a:t>
            </a:r>
            <a:r>
              <a:rPr lang="ko-KR" altLang="en-US" sz="1600" dirty="0"/>
              <a:t>다음에 비밀번호 작성</a:t>
            </a:r>
            <a:endParaRPr lang="en-US" altLang="ko-KR" sz="1600" dirty="0"/>
          </a:p>
          <a:p>
            <a:r>
              <a:rPr lang="en-US" altLang="ko-KR" sz="1600" dirty="0"/>
              <a:t>    show databases;</a:t>
            </a:r>
          </a:p>
          <a:p>
            <a:r>
              <a:rPr lang="en-US" altLang="ko-KR" sz="1600" dirty="0"/>
              <a:t>    create database </a:t>
            </a:r>
            <a:r>
              <a:rPr lang="en-US" altLang="ko-KR" sz="1600" dirty="0" err="1"/>
              <a:t>mobiusdb</a:t>
            </a:r>
            <a:r>
              <a:rPr lang="en-US" altLang="ko-KR" sz="1600" dirty="0"/>
              <a:t>;</a:t>
            </a:r>
          </a:p>
          <a:p>
            <a:r>
              <a:rPr lang="en-US" altLang="ko-KR" sz="1600" i="1" dirty="0"/>
              <a:t>    grant all privileges on mobiusdb.* to </a:t>
            </a:r>
            <a:r>
              <a:rPr lang="en-US" altLang="ko-KR" sz="1600" i="1" dirty="0" err="1"/>
              <a:t>mobius@localhost</a:t>
            </a:r>
            <a:r>
              <a:rPr lang="en-US" altLang="ko-KR" sz="1600" i="1" dirty="0"/>
              <a:t> identified by '</a:t>
            </a:r>
            <a:r>
              <a:rPr lang="ko-KR" altLang="en-US" sz="1600" i="1" dirty="0"/>
              <a:t>비밀번호</a:t>
            </a:r>
            <a:r>
              <a:rPr lang="en-US" altLang="ko-KR" sz="1600" i="1" dirty="0"/>
              <a:t>'; #--- </a:t>
            </a:r>
            <a:r>
              <a:rPr lang="ko-KR" altLang="en-US" sz="1600" i="1" dirty="0"/>
              <a:t>권한 설정</a:t>
            </a:r>
            <a:r>
              <a:rPr lang="en-US" altLang="ko-KR" sz="1600" i="1" dirty="0"/>
              <a:t>(</a:t>
            </a:r>
            <a:r>
              <a:rPr lang="ko-KR" altLang="en-US" sz="1600" i="1" dirty="0"/>
              <a:t>비밀번호 설정</a:t>
            </a:r>
            <a:r>
              <a:rPr lang="en-US" altLang="ko-KR" sz="1600" i="1" dirty="0"/>
              <a:t>)</a:t>
            </a:r>
          </a:p>
          <a:p>
            <a:r>
              <a:rPr lang="en-US" altLang="ko-KR" sz="1600" i="1" dirty="0"/>
              <a:t>    flush privileges;           #---</a:t>
            </a:r>
            <a:r>
              <a:rPr lang="ko-KR" altLang="en-US" sz="1600" i="1" dirty="0"/>
              <a:t>권한 설정 바로 반영</a:t>
            </a:r>
          </a:p>
          <a:p>
            <a:endParaRPr lang="ko-KR" altLang="en-US" sz="1600" dirty="0"/>
          </a:p>
          <a:p>
            <a:r>
              <a:rPr lang="ko-KR" altLang="en-US" sz="1400" i="1" dirty="0"/>
              <a:t>    </a:t>
            </a:r>
            <a:r>
              <a:rPr lang="en-US" altLang="ko-KR" sz="1400" i="1" dirty="0"/>
              <a:t>#--- </a:t>
            </a:r>
            <a:r>
              <a:rPr lang="ko-KR" altLang="en-US" sz="1400" i="1" dirty="0"/>
              <a:t>권한 설정 확인</a:t>
            </a:r>
          </a:p>
          <a:p>
            <a:r>
              <a:rPr lang="ko-KR" altLang="en-US" sz="1400" i="1" dirty="0"/>
              <a:t>    </a:t>
            </a:r>
            <a:r>
              <a:rPr lang="en-US" altLang="ko-KR" sz="1400" i="1" dirty="0"/>
              <a:t>select Host, User, Password from user order by User, Host;</a:t>
            </a:r>
          </a:p>
          <a:p>
            <a:r>
              <a:rPr lang="en-US" altLang="ko-KR" sz="1400" i="1" dirty="0"/>
              <a:t>    select Host, Db, User from </a:t>
            </a:r>
            <a:r>
              <a:rPr lang="en-US" altLang="ko-KR" sz="1400" i="1" dirty="0" err="1"/>
              <a:t>db</a:t>
            </a:r>
            <a:r>
              <a:rPr lang="en-US" altLang="ko-KR" sz="1400" i="1" dirty="0"/>
              <a:t> order by User, Db, Host;</a:t>
            </a:r>
          </a:p>
          <a:p>
            <a:r>
              <a:rPr lang="en-US" altLang="ko-KR" sz="1400" i="1" dirty="0"/>
              <a:t>    exit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" y="1175430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Mobius </a:t>
            </a:r>
            <a:r>
              <a:rPr lang="ko-KR" altLang="en-US" sz="2000" b="1" dirty="0"/>
              <a:t>설치과정</a:t>
            </a:r>
            <a:r>
              <a:rPr lang="en-US" altLang="ko-KR" sz="2000" b="1" dirty="0"/>
              <a:t>(1)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97" y="1077949"/>
            <a:ext cx="3396103" cy="350879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252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설치과정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050" y="1575540"/>
            <a:ext cx="110108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#--- </a:t>
            </a:r>
            <a:r>
              <a:rPr lang="ko-KR" altLang="en-US" sz="1600" dirty="0"/>
              <a:t>먼저 </a:t>
            </a:r>
            <a:r>
              <a:rPr lang="en-US" altLang="ko-KR" sz="1600" dirty="0" err="1"/>
              <a:t>mobius</a:t>
            </a:r>
            <a:r>
              <a:rPr lang="ko-KR" altLang="en-US" sz="1600" dirty="0"/>
              <a:t>폴더 안에 있는 </a:t>
            </a:r>
            <a:r>
              <a:rPr lang="en-US" altLang="ko-KR" sz="1600" dirty="0" err="1"/>
              <a:t>mobiusdb.sql</a:t>
            </a:r>
            <a:r>
              <a:rPr lang="en-US" altLang="ko-KR" sz="1600" dirty="0"/>
              <a:t> </a:t>
            </a:r>
            <a:r>
              <a:rPr lang="ko-KR" altLang="en-US" sz="1600" dirty="0"/>
              <a:t>파일 편집하여</a:t>
            </a:r>
            <a:endParaRPr lang="en-US" altLang="ko-KR" sz="1600" dirty="0"/>
          </a:p>
          <a:p>
            <a:r>
              <a:rPr lang="en-US" altLang="ko-KR" sz="1600" dirty="0"/>
              <a:t>#--- utf8mb4_0900_ai_ci</a:t>
            </a:r>
            <a:r>
              <a:rPr lang="ko-KR" altLang="en-US" sz="1600" dirty="0"/>
              <a:t>와 </a:t>
            </a:r>
            <a:r>
              <a:rPr lang="en-US" altLang="ko-KR" sz="1600" dirty="0"/>
              <a:t>utf8mb4</a:t>
            </a:r>
            <a:r>
              <a:rPr lang="ko-KR" altLang="en-US" sz="1600" dirty="0"/>
              <a:t>은 </a:t>
            </a:r>
            <a:r>
              <a:rPr lang="en-US" altLang="ko-KR" sz="1600" dirty="0"/>
              <a:t>utf8_general_ci</a:t>
            </a:r>
            <a:r>
              <a:rPr lang="ko-KR" altLang="en-US" sz="1600" dirty="0"/>
              <a:t>와</a:t>
            </a:r>
            <a:r>
              <a:rPr lang="en-US" altLang="ko-KR" sz="1600" dirty="0"/>
              <a:t> utf8</a:t>
            </a:r>
            <a:r>
              <a:rPr lang="ko-KR" altLang="en-US" sz="1600" dirty="0"/>
              <a:t>로 변경하기</a:t>
            </a:r>
            <a:endParaRPr lang="en-US" altLang="ko-KR" sz="1600" dirty="0"/>
          </a:p>
          <a:p>
            <a:r>
              <a:rPr lang="en-US" altLang="ko-KR" sz="1600" dirty="0" err="1"/>
              <a:t>mysql</a:t>
            </a:r>
            <a:r>
              <a:rPr lang="en-US" altLang="ko-KR" sz="1600" dirty="0"/>
              <a:t> -u root -p </a:t>
            </a:r>
            <a:r>
              <a:rPr lang="en-US" altLang="ko-KR" sz="1600" dirty="0" err="1"/>
              <a:t>mobiusdb</a:t>
            </a:r>
            <a:r>
              <a:rPr lang="en-US" altLang="ko-KR" sz="1600" dirty="0"/>
              <a:t> &lt; mobius/</a:t>
            </a:r>
            <a:r>
              <a:rPr lang="en-US" altLang="ko-KR" sz="1600" dirty="0" err="1"/>
              <a:t>mobiusdb.sql</a:t>
            </a:r>
            <a:r>
              <a:rPr lang="en-US" altLang="ko-KR" sz="1600" dirty="0"/>
              <a:t>      #---mobiusdb.sql</a:t>
            </a:r>
            <a:r>
              <a:rPr lang="ko-KR" altLang="en-US" sz="1600" dirty="0"/>
              <a:t>을 </a:t>
            </a:r>
            <a:r>
              <a:rPr lang="en-US" altLang="ko-KR" sz="1600" dirty="0" err="1"/>
              <a:t>mobiusdb</a:t>
            </a:r>
            <a:r>
              <a:rPr lang="en-US" altLang="ko-KR" sz="1600" dirty="0"/>
              <a:t>(database)</a:t>
            </a:r>
            <a:r>
              <a:rPr lang="ko-KR" altLang="en-US" sz="1600" dirty="0"/>
              <a:t>에 넣기</a:t>
            </a:r>
          </a:p>
          <a:p>
            <a:r>
              <a:rPr lang="en-US" altLang="ko-KR" sz="1600" i="1" dirty="0" err="1"/>
              <a:t>mysql</a:t>
            </a:r>
            <a:r>
              <a:rPr lang="en-US" altLang="ko-KR" sz="1600" i="1" dirty="0"/>
              <a:t> -u mobius -p </a:t>
            </a:r>
            <a:r>
              <a:rPr lang="en-US" altLang="ko-KR" sz="1600" i="1" dirty="0" err="1"/>
              <a:t>mobiusdb</a:t>
            </a:r>
            <a:endParaRPr lang="en-US" altLang="ko-KR" sz="1600" i="1" dirty="0"/>
          </a:p>
          <a:p>
            <a:r>
              <a:rPr lang="en-US" altLang="ko-KR" sz="1600" i="1" dirty="0"/>
              <a:t>    show tables;</a:t>
            </a:r>
          </a:p>
          <a:p>
            <a:r>
              <a:rPr lang="en-US" altLang="ko-KR" sz="1600" i="1" dirty="0"/>
              <a:t>    exit</a:t>
            </a:r>
          </a:p>
          <a:p>
            <a:endParaRPr lang="en-US" altLang="ko-KR" sz="1600" dirty="0"/>
          </a:p>
          <a:p>
            <a:r>
              <a:rPr lang="en-US" altLang="ko-KR" sz="1600" dirty="0"/>
              <a:t>vi  </a:t>
            </a:r>
            <a:r>
              <a:rPr lang="en-US" altLang="ko-KR" sz="1600" dirty="0" err="1"/>
              <a:t>conf.json</a:t>
            </a:r>
            <a:endParaRPr lang="en-US" altLang="ko-KR" sz="1600" dirty="0"/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    "</a:t>
            </a:r>
            <a:r>
              <a:rPr lang="en-US" altLang="ko-KR" sz="1600" dirty="0" err="1"/>
              <a:t>csebaseport</a:t>
            </a:r>
            <a:r>
              <a:rPr lang="en-US" altLang="ko-KR" sz="1600" dirty="0"/>
              <a:t>": "7579",</a:t>
            </a:r>
          </a:p>
          <a:p>
            <a:r>
              <a:rPr lang="en-US" altLang="ko-KR" sz="1600" i="1" dirty="0"/>
              <a:t>        "</a:t>
            </a:r>
            <a:r>
              <a:rPr lang="en-US" altLang="ko-KR" sz="1600" i="1" dirty="0" err="1"/>
              <a:t>dbuser</a:t>
            </a:r>
            <a:r>
              <a:rPr lang="en-US" altLang="ko-KR" sz="1600" i="1" dirty="0"/>
              <a:t>": "mobius",         #--- root</a:t>
            </a:r>
            <a:r>
              <a:rPr lang="ko-KR" altLang="en-US" sz="1600" i="1" dirty="0"/>
              <a:t>로도 되어 있어서 선택사항</a:t>
            </a:r>
            <a:endParaRPr lang="en-US" altLang="ko-KR" sz="1600" i="1" dirty="0"/>
          </a:p>
          <a:p>
            <a:r>
              <a:rPr lang="en-US" altLang="ko-KR" sz="1600" dirty="0"/>
              <a:t>        "</a:t>
            </a:r>
            <a:r>
              <a:rPr lang="en-US" altLang="ko-KR" sz="1600" dirty="0" err="1"/>
              <a:t>dbpass</a:t>
            </a:r>
            <a:r>
              <a:rPr lang="en-US" altLang="ko-KR" sz="1600" dirty="0"/>
              <a:t>": "</a:t>
            </a:r>
            <a:r>
              <a:rPr lang="ko-KR" altLang="en-US" sz="1600" dirty="0"/>
              <a:t>비밀번호</a:t>
            </a:r>
            <a:r>
              <a:rPr lang="en-US" altLang="ko-KR" sz="1600" dirty="0"/>
              <a:t>"        #--- </a:t>
            </a:r>
            <a:r>
              <a:rPr lang="ko-KR" altLang="en-US" sz="1600" dirty="0"/>
              <a:t>비밀번호 설정한 것 넣기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#--- vi </a:t>
            </a:r>
            <a:r>
              <a:rPr lang="ko-KR" altLang="en-US" sz="1600" dirty="0"/>
              <a:t>편집기</a:t>
            </a:r>
            <a:r>
              <a:rPr lang="en-US" altLang="ko-KR" sz="1600" dirty="0"/>
              <a:t>: “</a:t>
            </a:r>
            <a:r>
              <a:rPr lang="en-US" altLang="ko-KR" sz="1600" dirty="0" err="1"/>
              <a:t>i</a:t>
            </a:r>
            <a:r>
              <a:rPr lang="en-US" altLang="ko-KR" sz="1600" dirty="0"/>
              <a:t>” </a:t>
            </a:r>
            <a:r>
              <a:rPr lang="ko-KR" altLang="en-US" sz="1600" dirty="0"/>
              <a:t>편집 시작</a:t>
            </a:r>
            <a:r>
              <a:rPr lang="en-US" altLang="ko-KR" sz="1600" dirty="0"/>
              <a:t> </a:t>
            </a:r>
            <a:r>
              <a:rPr lang="ko-KR" altLang="en-US" sz="1600" dirty="0"/>
              <a:t>→ 편집 → </a:t>
            </a:r>
            <a:r>
              <a:rPr lang="en-US" altLang="ko-KR" sz="1600" dirty="0"/>
              <a:t>“esc” </a:t>
            </a:r>
            <a:r>
              <a:rPr lang="ko-KR" altLang="en-US" sz="1600" dirty="0"/>
              <a:t>편집 해제 → </a:t>
            </a:r>
            <a:r>
              <a:rPr lang="en-US" altLang="ko-KR" sz="1600" dirty="0"/>
              <a:t>“:</a:t>
            </a:r>
            <a:r>
              <a:rPr lang="en-US" altLang="ko-KR" sz="1600" dirty="0" err="1"/>
              <a:t>wq</a:t>
            </a:r>
            <a:r>
              <a:rPr lang="en-US" altLang="ko-KR" sz="1600" dirty="0"/>
              <a:t>” </a:t>
            </a:r>
            <a:r>
              <a:rPr lang="ko-KR" altLang="en-US" sz="1600" dirty="0"/>
              <a:t>파일 저장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vi  mobius.js            #--- </a:t>
            </a:r>
            <a:r>
              <a:rPr lang="ko-KR" altLang="en-US" sz="1600" dirty="0"/>
              <a:t>해당 내용 수정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 err="1"/>
              <a:t>conf.dbpass</a:t>
            </a:r>
            <a:r>
              <a:rPr lang="en-US" altLang="ko-KR" sz="1600" dirty="0"/>
              <a:t> = “</a:t>
            </a:r>
            <a:r>
              <a:rPr lang="ko-KR" altLang="en-US" sz="1600" dirty="0"/>
              <a:t>비밀번호</a:t>
            </a:r>
            <a:r>
              <a:rPr lang="en-US" altLang="ko-KR" sz="1600" dirty="0"/>
              <a:t>”;</a:t>
            </a:r>
          </a:p>
          <a:p>
            <a:r>
              <a:rPr lang="ko-KR" altLang="en-US" sz="1600" dirty="0"/>
              <a:t>    </a:t>
            </a:r>
            <a:r>
              <a:rPr lang="en-US" altLang="ko-KR" sz="1600" dirty="0" err="1"/>
              <a:t>global.usedbhost</a:t>
            </a:r>
            <a:r>
              <a:rPr lang="en-US" altLang="ko-KR" sz="1600" dirty="0"/>
              <a:t>            = 'localhost’;</a:t>
            </a:r>
          </a:p>
          <a:p>
            <a:r>
              <a:rPr lang="en-US" altLang="ko-KR" sz="1600" i="1" dirty="0"/>
              <a:t>    </a:t>
            </a:r>
            <a:r>
              <a:rPr lang="en-US" altLang="ko-KR" sz="1600" i="1" dirty="0" err="1"/>
              <a:t>global.usedbuser</a:t>
            </a:r>
            <a:r>
              <a:rPr lang="en-US" altLang="ko-KR" sz="1600" i="1" dirty="0"/>
              <a:t>            = </a:t>
            </a:r>
            <a:r>
              <a:rPr lang="en-US" altLang="ko-KR" sz="1600" i="1" dirty="0" err="1"/>
              <a:t>conf.dbuser</a:t>
            </a:r>
            <a:r>
              <a:rPr lang="en-US" altLang="ko-KR" sz="1600" i="1" dirty="0"/>
              <a:t>;     #--- </a:t>
            </a:r>
            <a:r>
              <a:rPr lang="en-US" altLang="ko-KR" sz="1600" i="1" dirty="0" err="1"/>
              <a:t>conf.json</a:t>
            </a:r>
            <a:r>
              <a:rPr lang="ko-KR" altLang="en-US" sz="1600" i="1" dirty="0"/>
              <a:t>에 </a:t>
            </a:r>
            <a:r>
              <a:rPr lang="en-US" altLang="ko-KR" sz="1600" i="1" dirty="0" err="1"/>
              <a:t>dbuser</a:t>
            </a:r>
            <a:r>
              <a:rPr lang="en-US" altLang="ko-KR" sz="1600" i="1" dirty="0"/>
              <a:t> </a:t>
            </a:r>
            <a:r>
              <a:rPr lang="ko-KR" altLang="en-US" sz="1600" i="1" dirty="0"/>
              <a:t>넣었을 때 넣기</a:t>
            </a:r>
            <a:endParaRPr lang="en-US" altLang="ko-KR" sz="1600" i="1" dirty="0"/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global.usedbpass</a:t>
            </a:r>
            <a:r>
              <a:rPr lang="en-US" altLang="ko-KR" sz="1600" dirty="0"/>
              <a:t>            = </a:t>
            </a:r>
            <a:r>
              <a:rPr lang="en-US" altLang="ko-KR" sz="1600" dirty="0" err="1"/>
              <a:t>conf.dbpass</a:t>
            </a:r>
            <a:r>
              <a:rPr lang="en-US" altLang="ko-KR" sz="1600" dirty="0"/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" y="1175430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Mobius </a:t>
            </a:r>
            <a:r>
              <a:rPr lang="ko-KR" altLang="en-US" sz="2000" b="1" dirty="0"/>
              <a:t>설치과정</a:t>
            </a:r>
            <a:r>
              <a:rPr lang="en-US" altLang="ko-KR" sz="2000" b="1" dirty="0"/>
              <a:t>(2)</a:t>
            </a:r>
            <a:endParaRPr lang="ko-KR" altLang="en-US" sz="20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787" y="1323975"/>
            <a:ext cx="1694697" cy="40123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6011"/>
          <a:stretch/>
        </p:blipFill>
        <p:spPr>
          <a:xfrm>
            <a:off x="4643659" y="5175079"/>
            <a:ext cx="5262341" cy="74947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1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설치과정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050" y="1575540"/>
            <a:ext cx="1101089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CentOS </a:t>
            </a:r>
            <a:r>
              <a:rPr lang="ko-KR" altLang="en-US" sz="1600" dirty="0"/>
              <a:t>서버에서 </a:t>
            </a:r>
            <a:r>
              <a:rPr lang="en-US" altLang="ko-KR" sz="1600" dirty="0"/>
              <a:t>Mobius </a:t>
            </a:r>
            <a:r>
              <a:rPr lang="ko-KR" altLang="en-US" sz="1600" dirty="0"/>
              <a:t>실행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로컬</a:t>
            </a:r>
            <a:r>
              <a:rPr lang="en-US" altLang="ko-KR" sz="1600" dirty="0"/>
              <a:t>(window)</a:t>
            </a:r>
            <a:r>
              <a:rPr lang="ko-KR" altLang="en-US" sz="1600" dirty="0"/>
              <a:t>에서 </a:t>
            </a:r>
            <a:r>
              <a:rPr lang="en-US" altLang="ko-KR" sz="1600" dirty="0"/>
              <a:t>postman </a:t>
            </a:r>
            <a:r>
              <a:rPr lang="ko-KR" altLang="en-US" sz="1600" dirty="0"/>
              <a:t>설치 및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</a:t>
            </a:r>
            <a:r>
              <a:rPr lang="ko-KR" altLang="en-US" sz="1600" dirty="0"/>
              <a:t>자료 다운로드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Postman</a:t>
            </a:r>
            <a:r>
              <a:rPr lang="ko-KR" altLang="en-US" sz="1600" dirty="0"/>
              <a:t>에서 </a:t>
            </a:r>
            <a:r>
              <a:rPr lang="en-US" altLang="ko-KR" sz="1600" dirty="0"/>
              <a:t>Mobius-release2(</a:t>
            </a:r>
            <a:r>
              <a:rPr lang="en-US" altLang="ko-KR" sz="1600" dirty="0" err="1"/>
              <a:t>json</a:t>
            </a:r>
            <a:r>
              <a:rPr lang="en-US" altLang="ko-KR" sz="1600" dirty="0"/>
              <a:t>)</a:t>
            </a:r>
            <a:r>
              <a:rPr lang="ko-KR" altLang="en-US" sz="1600" dirty="0"/>
              <a:t>파일 </a:t>
            </a:r>
            <a:r>
              <a:rPr lang="en-US" altLang="ko-KR" sz="1600" dirty="0"/>
              <a:t>import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Collections</a:t>
            </a:r>
            <a:r>
              <a:rPr lang="ko-KR" altLang="en-US" sz="1600" dirty="0"/>
              <a:t>에서 </a:t>
            </a:r>
            <a:r>
              <a:rPr lang="en-US" altLang="ko-KR" sz="1600" dirty="0"/>
              <a:t>import</a:t>
            </a:r>
            <a:r>
              <a:rPr lang="ko-KR" altLang="en-US" sz="1600" dirty="0"/>
              <a:t>한 파일의 </a:t>
            </a:r>
            <a:r>
              <a:rPr lang="en-US" altLang="ko-KR" sz="1600" dirty="0" err="1"/>
              <a:t>cb</a:t>
            </a:r>
            <a:r>
              <a:rPr lang="ko-KR" altLang="en-US" sz="1600" dirty="0"/>
              <a:t>조회 클릭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Get</a:t>
            </a:r>
            <a:r>
              <a:rPr lang="ko-KR" altLang="en-US" sz="1600" dirty="0"/>
              <a:t>에 </a:t>
            </a:r>
            <a:r>
              <a:rPr lang="en-US" altLang="ko-KR" sz="1600" dirty="0"/>
              <a:t>“http:// --</a:t>
            </a:r>
            <a:r>
              <a:rPr lang="en-US" altLang="ko-KR" sz="1600" dirty="0" err="1"/>
              <a:t>ip</a:t>
            </a:r>
            <a:r>
              <a:rPr lang="en-US" altLang="ko-KR" sz="1600" dirty="0"/>
              <a:t>-- :7579/Mobius” </a:t>
            </a:r>
            <a:r>
              <a:rPr lang="ko-KR" altLang="en-US" sz="1600" dirty="0"/>
              <a:t>입력 후 </a:t>
            </a:r>
            <a:r>
              <a:rPr lang="en-US" altLang="ko-KR" sz="1600" dirty="0"/>
              <a:t>send </a:t>
            </a:r>
            <a:r>
              <a:rPr lang="ko-KR" altLang="en-US" sz="1600" dirty="0"/>
              <a:t>진행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#--- </a:t>
            </a:r>
            <a:r>
              <a:rPr lang="en-US" altLang="ko-KR" sz="1600" dirty="0" err="1"/>
              <a:t>mobius</a:t>
            </a:r>
            <a:r>
              <a:rPr lang="en-US" altLang="ko-KR" sz="1600" dirty="0"/>
              <a:t> </a:t>
            </a:r>
            <a:r>
              <a:rPr lang="ko-KR" altLang="en-US" sz="1600" dirty="0"/>
              <a:t>실행</a:t>
            </a:r>
            <a:endParaRPr lang="en-US" altLang="ko-KR" sz="1600" dirty="0"/>
          </a:p>
          <a:p>
            <a:r>
              <a:rPr lang="en-US" altLang="ko-KR" sz="1600" dirty="0"/>
              <a:t>cd Mobius     #--- Mobius </a:t>
            </a:r>
            <a:r>
              <a:rPr lang="ko-KR" altLang="en-US" sz="1600" dirty="0"/>
              <a:t>폴더에서 실행해야 함</a:t>
            </a:r>
            <a:endParaRPr lang="en-US" altLang="ko-KR" sz="1600" dirty="0"/>
          </a:p>
          <a:p>
            <a:r>
              <a:rPr lang="ko-KR" altLang="en-US" sz="1600" dirty="0" err="1"/>
              <a:t>node</a:t>
            </a:r>
            <a:r>
              <a:rPr lang="ko-KR" altLang="en-US" sz="1600" dirty="0"/>
              <a:t> mobius.js</a:t>
            </a:r>
          </a:p>
          <a:p>
            <a:r>
              <a:rPr lang="en-US" altLang="ko-KR" sz="1600" dirty="0"/>
              <a:t>#--- </a:t>
            </a:r>
            <a:r>
              <a:rPr lang="ko-KR" altLang="en-US" sz="1600" dirty="0"/>
              <a:t>끝내는 법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ctrl</a:t>
            </a:r>
            <a:r>
              <a:rPr lang="ko-KR" altLang="en-US" sz="1600" dirty="0"/>
              <a:t> + c</a:t>
            </a:r>
            <a:r>
              <a:rPr lang="en-US" altLang="ko-KR" sz="1600" dirty="0"/>
              <a:t>”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#--- postman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r>
              <a:rPr lang="en-US" altLang="ko-KR" sz="1600" dirty="0"/>
              <a:t>https://www.postman.com/downloads/</a:t>
            </a:r>
          </a:p>
          <a:p>
            <a:endParaRPr lang="en-US" altLang="ko-KR" sz="1600" dirty="0"/>
          </a:p>
          <a:p>
            <a:r>
              <a:rPr lang="en-US" altLang="ko-KR" sz="1600" dirty="0"/>
              <a:t>#--- </a:t>
            </a:r>
            <a:r>
              <a:rPr lang="en-US" altLang="ko-KR" sz="1600" dirty="0" err="1"/>
              <a:t>github</a:t>
            </a:r>
            <a:r>
              <a:rPr lang="en-US" altLang="ko-KR" sz="1600" dirty="0"/>
              <a:t> </a:t>
            </a:r>
            <a:r>
              <a:rPr lang="ko-KR" altLang="en-US" sz="1600" dirty="0"/>
              <a:t>자료 다운로드</a:t>
            </a:r>
            <a:endParaRPr lang="en-US" altLang="ko-KR" sz="1600" dirty="0"/>
          </a:p>
          <a:p>
            <a:r>
              <a:rPr lang="en-US" altLang="ko-KR" sz="1600" dirty="0"/>
              <a:t>https://github.com/IoTKETI/oneM2M-API-Testing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" y="1175430"/>
            <a:ext cx="255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Mobius </a:t>
            </a:r>
            <a:r>
              <a:rPr lang="ko-KR" altLang="en-US" sz="2000" b="1" dirty="0"/>
              <a:t>설치 테스트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235237" y="1717670"/>
            <a:ext cx="5819109" cy="4486276"/>
            <a:chOff x="6235237" y="1717670"/>
            <a:chExt cx="5819109" cy="448627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t="1" b="28349"/>
            <a:stretch/>
          </p:blipFill>
          <p:spPr>
            <a:xfrm>
              <a:off x="6244762" y="1717670"/>
              <a:ext cx="5779668" cy="448627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721012" y="1981985"/>
              <a:ext cx="490450" cy="390050"/>
            </a:xfrm>
            <a:prstGeom prst="rect">
              <a:avLst/>
            </a:prstGeom>
            <a:noFill/>
            <a:ln w="5715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68637" y="2537953"/>
              <a:ext cx="575138" cy="338597"/>
            </a:xfrm>
            <a:prstGeom prst="rect">
              <a:avLst/>
            </a:prstGeom>
            <a:noFill/>
            <a:ln w="5715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35237" y="3036771"/>
              <a:ext cx="1584788" cy="344604"/>
            </a:xfrm>
            <a:prstGeom prst="rect">
              <a:avLst/>
            </a:prstGeom>
            <a:noFill/>
            <a:ln w="5715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340012" y="3378200"/>
              <a:ext cx="622763" cy="238125"/>
            </a:xfrm>
            <a:prstGeom prst="rect">
              <a:avLst/>
            </a:prstGeom>
            <a:noFill/>
            <a:ln w="5715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584968" y="2876550"/>
              <a:ext cx="1352782" cy="344604"/>
            </a:xfrm>
            <a:prstGeom prst="rect">
              <a:avLst/>
            </a:prstGeom>
            <a:noFill/>
            <a:ln w="5715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0845278" y="2876550"/>
              <a:ext cx="701100" cy="344604"/>
            </a:xfrm>
            <a:prstGeom prst="rect">
              <a:avLst/>
            </a:prstGeom>
            <a:noFill/>
            <a:ln w="5715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20024" y="4645642"/>
              <a:ext cx="4204405" cy="1558303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5715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이렇게 코드가 나오면 성공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73880" y="199948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C000"/>
                  </a:solidFill>
                </a:rPr>
                <a:t>3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01345" y="251764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C000"/>
                  </a:solidFill>
                </a:rPr>
                <a:t>4-1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21242" y="302440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C000"/>
                  </a:solidFill>
                </a:rPr>
                <a:t>4-2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0516" y="3311788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C000"/>
                  </a:solidFill>
                </a:rPr>
                <a:t>4-3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03304" y="2855723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C000"/>
                  </a:solidFill>
                </a:rPr>
                <a:t>5-1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7401" y="2855723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C000"/>
                  </a:solidFill>
                </a:rPr>
                <a:t>5-2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49423" y="3855657"/>
            <a:ext cx="3056076" cy="1030668"/>
            <a:chOff x="2832779" y="3890357"/>
            <a:chExt cx="2624352" cy="8850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573" t="66081" r="56220"/>
            <a:stretch/>
          </p:blipFill>
          <p:spPr>
            <a:xfrm>
              <a:off x="2862695" y="3890357"/>
              <a:ext cx="2594436" cy="885068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2832779" y="4389121"/>
              <a:ext cx="1132392" cy="190020"/>
            </a:xfrm>
            <a:prstGeom prst="rect">
              <a:avLst/>
            </a:prstGeom>
            <a:noFill/>
            <a:ln w="57150">
              <a:solidFill>
                <a:srgbClr val="FF000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0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85800" y="1179822"/>
            <a:ext cx="94470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아두이노</a:t>
            </a:r>
            <a:endParaRPr lang="en-US" altLang="ko-KR" sz="2400" b="1" dirty="0"/>
          </a:p>
          <a:p>
            <a:r>
              <a:rPr lang="ko-KR" altLang="en-US" sz="2000" b="1" dirty="0"/>
              <a:t>오픈 소스</a:t>
            </a:r>
            <a:r>
              <a:rPr lang="ko-KR" altLang="en-US" dirty="0"/>
              <a:t>를 기반으로</a:t>
            </a:r>
            <a:r>
              <a:rPr lang="en-US" altLang="ko-KR" dirty="0"/>
              <a:t> </a:t>
            </a:r>
            <a:r>
              <a:rPr lang="ko-KR" altLang="en-US" dirty="0"/>
              <a:t>한</a:t>
            </a:r>
            <a:endParaRPr lang="en-US" altLang="ko-KR" dirty="0"/>
          </a:p>
          <a:p>
            <a:r>
              <a:rPr lang="ko-KR" altLang="en-US" dirty="0"/>
              <a:t>단일 보드 </a:t>
            </a:r>
            <a:r>
              <a:rPr lang="ko-KR" altLang="en-US" sz="2000" b="1" dirty="0"/>
              <a:t>마이크로컨트롤러</a:t>
            </a:r>
            <a:r>
              <a:rPr lang="ko-KR" altLang="en-US" dirty="0"/>
              <a:t>로 완성된 </a:t>
            </a:r>
            <a:r>
              <a:rPr lang="ko-KR" altLang="en-US" sz="2000" b="1" dirty="0"/>
              <a:t>보드</a:t>
            </a:r>
            <a:r>
              <a:rPr lang="ko-KR" altLang="en-US" dirty="0"/>
              <a:t>(상품)와 관련 </a:t>
            </a:r>
            <a:r>
              <a:rPr lang="ko-KR" altLang="en-US" sz="2000" b="1" dirty="0"/>
              <a:t>개발 도구</a:t>
            </a:r>
            <a:r>
              <a:rPr lang="ko-KR" altLang="en-US" dirty="0"/>
              <a:t> 및 환경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685800" y="6172730"/>
            <a:ext cx="626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https://www.arduino.cc/en/software</a:t>
            </a:r>
            <a:r>
              <a:rPr lang="en-US" altLang="ko-KR" dirty="0"/>
              <a:t>     #--- </a:t>
            </a:r>
            <a:r>
              <a:rPr lang="ko-KR" altLang="en-US" dirty="0"/>
              <a:t>다운로드 주소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437209" y="2535198"/>
            <a:ext cx="2901442" cy="3054574"/>
            <a:chOff x="1437209" y="2535198"/>
            <a:chExt cx="2901442" cy="3054574"/>
          </a:xfrm>
        </p:grpSpPr>
        <p:pic>
          <p:nvPicPr>
            <p:cNvPr id="2052" name="Picture 4" descr="아두이노 RC카 만들기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209" y="2535198"/>
              <a:ext cx="2901442" cy="305457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1853032" y="3693153"/>
              <a:ext cx="206979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effectLst>
                    <a:glow rad="190500">
                      <a:schemeClr val="bg1">
                        <a:alpha val="60000"/>
                      </a:schemeClr>
                    </a:glow>
                  </a:effectLst>
                </a:rPr>
                <a:t>보드와 모듈간의</a:t>
              </a:r>
              <a:endParaRPr lang="en-US" altLang="ko-KR" sz="2000" b="1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</a:endParaRPr>
            </a:p>
            <a:p>
              <a:pPr algn="ctr"/>
              <a:r>
                <a:rPr lang="ko-KR" altLang="en-US" sz="2000" b="1" dirty="0">
                  <a:effectLst>
                    <a:glow rad="190500">
                      <a:schemeClr val="bg1">
                        <a:alpha val="60000"/>
                      </a:schemeClr>
                    </a:glow>
                  </a:effectLst>
                </a:rPr>
                <a:t>회로 구성</a:t>
              </a:r>
            </a:p>
          </p:txBody>
        </p:sp>
      </p:grpSp>
      <p:sp>
        <p:nvSpPr>
          <p:cNvPr id="39" name="십자형 38"/>
          <p:cNvSpPr/>
          <p:nvPr/>
        </p:nvSpPr>
        <p:spPr>
          <a:xfrm>
            <a:off x="5209281" y="3432346"/>
            <a:ext cx="1260278" cy="1260278"/>
          </a:xfrm>
          <a:prstGeom prst="plus">
            <a:avLst>
              <a:gd name="adj" fmla="val 444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036596" y="2596526"/>
            <a:ext cx="3982157" cy="2931918"/>
            <a:chOff x="7036596" y="2596526"/>
            <a:chExt cx="3982157" cy="2931918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6596" y="2596526"/>
              <a:ext cx="3982157" cy="2931918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7928655" y="3693153"/>
              <a:ext cx="219803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/>
                <a:t>C/C++ </a:t>
              </a:r>
              <a:r>
                <a:rPr lang="ko-KR" altLang="en-US" sz="2000" b="1" dirty="0"/>
                <a:t>언어 기반</a:t>
              </a:r>
              <a:endParaRPr lang="en-US" altLang="ko-KR" sz="2000" b="1" dirty="0"/>
            </a:p>
            <a:p>
              <a:pPr algn="ctr"/>
              <a:r>
                <a:rPr lang="ko-KR" altLang="en-US" sz="2000" b="1" dirty="0"/>
                <a:t>코드 작성</a:t>
              </a:r>
              <a:endParaRPr lang="en-US" altLang="ko-KR" sz="2000" b="1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8248455" y="5589772"/>
            <a:ext cx="155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en-US" altLang="ko-KR" b="1" dirty="0"/>
              <a:t>IDE</a:t>
            </a:r>
            <a:endParaRPr lang="ko-KR" altLang="en-US" sz="11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8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5800" y="1179822"/>
            <a:ext cx="94470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nodeMCU</a:t>
            </a:r>
            <a:r>
              <a:rPr lang="en-US" altLang="ko-KR" sz="2400" b="1" dirty="0"/>
              <a:t> (v1.0)</a:t>
            </a:r>
          </a:p>
          <a:p>
            <a:r>
              <a:rPr lang="ko-KR" altLang="en-US" sz="2000" dirty="0"/>
              <a:t>오픈소스 사물인터넷</a:t>
            </a:r>
            <a:r>
              <a:rPr lang="en-US" altLang="ko-KR" sz="2000" dirty="0"/>
              <a:t>(IoT) </a:t>
            </a:r>
            <a:r>
              <a:rPr lang="ko-KR" altLang="en-US" sz="2000" dirty="0"/>
              <a:t>플랫폼으로 와이파이 기능이 구현된 </a:t>
            </a:r>
            <a:r>
              <a:rPr lang="en-US" altLang="ko-KR" sz="2000" dirty="0"/>
              <a:t>MCU </a:t>
            </a:r>
            <a:r>
              <a:rPr lang="ko-KR" altLang="en-US" sz="2000" dirty="0"/>
              <a:t>개발 보드</a:t>
            </a:r>
            <a:endParaRPr lang="en-US" altLang="ko-KR" sz="2000" dirty="0"/>
          </a:p>
          <a:p>
            <a:r>
              <a:rPr lang="ko-KR" altLang="en-US" b="1" i="1" dirty="0"/>
              <a:t>구글 </a:t>
            </a:r>
            <a:r>
              <a:rPr lang="en-US" altLang="ko-KR" b="1" i="1" dirty="0"/>
              <a:t>“</a:t>
            </a:r>
            <a:r>
              <a:rPr lang="en-US" altLang="ko-KR" b="1" i="1" dirty="0" err="1"/>
              <a:t>nodeMCU</a:t>
            </a:r>
            <a:r>
              <a:rPr lang="en-US" altLang="ko-KR" b="1" i="1" dirty="0"/>
              <a:t> </a:t>
            </a:r>
            <a:r>
              <a:rPr lang="ko-KR" altLang="en-US" b="1" i="1" dirty="0"/>
              <a:t>입문</a:t>
            </a:r>
            <a:r>
              <a:rPr lang="en-US" altLang="ko-KR" b="1" i="1" dirty="0"/>
              <a:t>” </a:t>
            </a:r>
            <a:r>
              <a:rPr lang="ko-KR" altLang="en-US" b="1" i="1" dirty="0"/>
              <a:t>검색 </a:t>
            </a:r>
            <a:r>
              <a:rPr lang="en-US" altLang="ko-KR" b="1" i="1" dirty="0"/>
              <a:t>– </a:t>
            </a:r>
            <a:r>
              <a:rPr lang="ko-KR" altLang="en-US" b="1" i="1" dirty="0"/>
              <a:t>첫번째 사이트 </a:t>
            </a:r>
            <a:r>
              <a:rPr lang="en-US" altLang="ko-KR" b="1" i="1" dirty="0"/>
              <a:t>(.pdf) </a:t>
            </a:r>
            <a:r>
              <a:rPr lang="ko-KR" altLang="en-US" b="1" i="1" dirty="0"/>
              <a:t>참고 필수</a:t>
            </a:r>
            <a:endParaRPr lang="en-US" altLang="ko-KR" b="1" i="1" dirty="0"/>
          </a:p>
          <a:p>
            <a:r>
              <a:rPr lang="en-US" altLang="ko-KR" b="1" i="1" dirty="0"/>
              <a:t>ch340 </a:t>
            </a:r>
            <a:r>
              <a:rPr lang="ko-KR" altLang="en-US" b="1" i="1" dirty="0"/>
              <a:t>포트 다운로드 필수</a:t>
            </a:r>
            <a:endParaRPr lang="en-US" altLang="ko-KR" b="1" i="1" dirty="0"/>
          </a:p>
        </p:txBody>
      </p:sp>
      <p:sp>
        <p:nvSpPr>
          <p:cNvPr id="21" name="직사각형 20"/>
          <p:cNvSpPr/>
          <p:nvPr/>
        </p:nvSpPr>
        <p:spPr>
          <a:xfrm>
            <a:off x="8678487" y="3350387"/>
            <a:ext cx="2967644" cy="2207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ysClr val="windowText" lastClr="000000"/>
                </a:solidFill>
              </a:rPr>
              <a:t>iShark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IoT MCU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와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</a:rPr>
              <a:t>호환 가능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8229" y="2701301"/>
            <a:ext cx="4457700" cy="3505200"/>
            <a:chOff x="378229" y="2498812"/>
            <a:chExt cx="4457700" cy="3505200"/>
          </a:xfrm>
        </p:grpSpPr>
        <p:pic>
          <p:nvPicPr>
            <p:cNvPr id="4099" name="Picture 3" descr="https://blog.kakaocdn.net/dn/bgm4Iy/btqwPZvv7a0/fqFMUh62w1deRetR1srxl0/im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229" y="2498812"/>
              <a:ext cx="4457700" cy="35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2069869" y="2507125"/>
              <a:ext cx="854132" cy="1491298"/>
            </a:xfrm>
            <a:prstGeom prst="rect">
              <a:avLst/>
            </a:prstGeom>
            <a:ln w="57150">
              <a:solidFill>
                <a:srgbClr val="328D9F">
                  <a:alpha val="69804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84999" y="5020887"/>
              <a:ext cx="642695" cy="388899"/>
            </a:xfrm>
            <a:prstGeom prst="rect">
              <a:avLst/>
            </a:prstGeom>
            <a:ln w="57150">
              <a:solidFill>
                <a:srgbClr val="328D9F">
                  <a:alpha val="69804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39585" y="3042457"/>
              <a:ext cx="1153173" cy="2383953"/>
            </a:xfrm>
            <a:prstGeom prst="rect">
              <a:avLst/>
            </a:prstGeom>
            <a:ln w="57150">
              <a:solidFill>
                <a:srgbClr val="328D9F">
                  <a:alpha val="69804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016785" y="2951016"/>
              <a:ext cx="1538589" cy="2383953"/>
            </a:xfrm>
            <a:prstGeom prst="rect">
              <a:avLst/>
            </a:prstGeom>
            <a:ln w="57150">
              <a:solidFill>
                <a:srgbClr val="328D9F">
                  <a:alpha val="69804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오른쪽 중괄호 5"/>
          <p:cNvSpPr/>
          <p:nvPr/>
        </p:nvSpPr>
        <p:spPr>
          <a:xfrm>
            <a:off x="8088736" y="3307923"/>
            <a:ext cx="423949" cy="2291956"/>
          </a:xfrm>
          <a:prstGeom prst="rightBrace">
            <a:avLst>
              <a:gd name="adj1" fmla="val 43627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627694" y="3478792"/>
            <a:ext cx="5472606" cy="2141523"/>
            <a:chOff x="2627694" y="3265118"/>
            <a:chExt cx="5472606" cy="2141523"/>
          </a:xfrm>
        </p:grpSpPr>
        <p:sp>
          <p:nvSpPr>
            <p:cNvPr id="3" name="TextBox 2"/>
            <p:cNvSpPr txBox="1"/>
            <p:nvPr/>
          </p:nvSpPr>
          <p:spPr>
            <a:xfrm>
              <a:off x="5036641" y="3265118"/>
              <a:ext cx="27773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/>
                <a:t>Wifi</a:t>
              </a:r>
              <a:r>
                <a:rPr lang="en-US" altLang="ko-KR" sz="2400" b="1" dirty="0"/>
                <a:t> </a:t>
              </a:r>
              <a:r>
                <a:rPr lang="ko-KR" altLang="en-US" sz="2400" b="1" dirty="0"/>
                <a:t>모듈</a:t>
              </a:r>
              <a:r>
                <a:rPr lang="en-US" altLang="ko-KR" sz="2400" b="1" dirty="0"/>
                <a:t>(ESP8266MOD)</a:t>
              </a:r>
              <a:endParaRPr lang="ko-KR" alt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36641" y="4501005"/>
              <a:ext cx="30636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CH340</a:t>
              </a:r>
            </a:p>
            <a:p>
              <a:r>
                <a:rPr lang="en-US" altLang="ko-KR" sz="2000" dirty="0"/>
                <a:t>(</a:t>
              </a:r>
              <a:r>
                <a:rPr lang="ko-KR" altLang="en-US" sz="2000" dirty="0"/>
                <a:t>왼쪽 모델 </a:t>
              </a:r>
              <a:r>
                <a:rPr lang="en-US" altLang="ko-KR" sz="2000" dirty="0"/>
                <a:t>CH2012 </a:t>
              </a:r>
              <a:r>
                <a:rPr lang="ko-KR" altLang="en-US" sz="2000" dirty="0"/>
                <a:t>칩셋</a:t>
              </a:r>
              <a:r>
                <a:rPr lang="en-US" altLang="ko-KR" sz="2000" dirty="0"/>
                <a:t>)</a:t>
              </a:r>
              <a:endParaRPr lang="ko-KR" altLang="en-US" sz="2000" dirty="0"/>
            </a:p>
          </p:txBody>
        </p:sp>
        <p:cxnSp>
          <p:nvCxnSpPr>
            <p:cNvPr id="5" name="직선 화살표 연결선 4"/>
            <p:cNvCxnSpPr>
              <a:stCxn id="9" idx="1"/>
              <a:endCxn id="16" idx="3"/>
            </p:cNvCxnSpPr>
            <p:nvPr/>
          </p:nvCxnSpPr>
          <p:spPr>
            <a:xfrm flipH="1">
              <a:off x="2627694" y="4854948"/>
              <a:ext cx="2408947" cy="551693"/>
            </a:xfrm>
            <a:prstGeom prst="straightConnector1">
              <a:avLst/>
            </a:prstGeom>
            <a:ln w="57150">
              <a:solidFill>
                <a:srgbClr val="328D9F">
                  <a:alpha val="69804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3" idx="1"/>
              <a:endCxn id="12" idx="3"/>
            </p:cNvCxnSpPr>
            <p:nvPr/>
          </p:nvCxnSpPr>
          <p:spPr>
            <a:xfrm flipH="1" flipV="1">
              <a:off x="2924001" y="3444078"/>
              <a:ext cx="2112640" cy="236539"/>
            </a:xfrm>
            <a:prstGeom prst="straightConnector1">
              <a:avLst/>
            </a:prstGeom>
            <a:ln w="57150">
              <a:solidFill>
                <a:srgbClr val="328D9F">
                  <a:alpha val="69804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472470" y="6355098"/>
            <a:ext cx="9776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i="1" dirty="0"/>
              <a:t>환경설정</a:t>
            </a:r>
            <a:r>
              <a:rPr lang="en-US" altLang="ko-KR" i="1" dirty="0"/>
              <a:t>: </a:t>
            </a:r>
            <a:r>
              <a:rPr lang="ko-KR" altLang="en-US" i="1" dirty="0"/>
              <a:t>http://arduino.esp8266.com/stable/package_esp8266com_index.json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26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85799" y="1179822"/>
            <a:ext cx="10791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nodeMCU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내장 </a:t>
            </a:r>
            <a:r>
              <a:rPr lang="en-US" altLang="ko-KR" sz="2400" b="1" dirty="0"/>
              <a:t>LED </a:t>
            </a:r>
            <a:r>
              <a:rPr lang="ko-KR" altLang="en-US" sz="2400" b="1" dirty="0"/>
              <a:t>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799" y="1707989"/>
            <a:ext cx="4614661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LED_pin</a:t>
            </a:r>
            <a:r>
              <a:rPr lang="en-US" altLang="ko-KR" sz="1600" dirty="0"/>
              <a:t> = LED_BUILTIN;</a:t>
            </a:r>
          </a:p>
          <a:p>
            <a:r>
              <a:rPr lang="en-US" altLang="ko-KR" sz="1600" dirty="0"/>
              <a:t>//</a:t>
            </a:r>
            <a:r>
              <a:rPr lang="ko-KR" altLang="en-US" sz="1600" dirty="0"/>
              <a:t>내장</a:t>
            </a:r>
            <a:r>
              <a:rPr lang="en-US" altLang="ko-KR" sz="1600" dirty="0"/>
              <a:t>led “</a:t>
            </a:r>
            <a:r>
              <a:rPr lang="en-US" altLang="ko-KR" sz="1600" dirty="0" err="1"/>
              <a:t>nodeMCU</a:t>
            </a:r>
            <a:r>
              <a:rPr lang="en-US" altLang="ko-KR" sz="1600" dirty="0"/>
              <a:t> D4”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turn_on</a:t>
            </a:r>
            <a:r>
              <a:rPr lang="en-US" altLang="ko-KR" sz="1600" dirty="0"/>
              <a:t> = LOW;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turn_off</a:t>
            </a:r>
            <a:r>
              <a:rPr lang="en-US" altLang="ko-KR" sz="1600" dirty="0"/>
              <a:t> = HIGH;</a:t>
            </a:r>
          </a:p>
          <a:p>
            <a:endParaRPr lang="en-US" altLang="ko-KR" sz="1600" dirty="0"/>
          </a:p>
          <a:p>
            <a:r>
              <a:rPr lang="en-US" altLang="ko-KR" sz="1600" dirty="0"/>
              <a:t>void setup() {</a:t>
            </a:r>
          </a:p>
          <a:p>
            <a:r>
              <a:rPr lang="en-US" altLang="ko-KR" sz="1600" dirty="0"/>
              <a:t> // put your setup code here, to run once: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Serial.begin</a:t>
            </a:r>
            <a:r>
              <a:rPr lang="en-US" altLang="ko-KR" sz="1600" dirty="0"/>
              <a:t>(9600);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pinMode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LED_pin</a:t>
            </a:r>
            <a:r>
              <a:rPr lang="en-US" altLang="ko-KR" sz="1600" dirty="0"/>
              <a:t>, OUTPUT);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digitalWrite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LED_pin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turn_off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void loop() {</a:t>
            </a:r>
          </a:p>
          <a:p>
            <a:r>
              <a:rPr lang="en-US" altLang="ko-KR" sz="1600" dirty="0"/>
              <a:t> // put your main code here, to run repeatedly: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digitalWrite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LED_pin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turn_on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delay(1000);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digitalWrite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LED_pin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turn_off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Serial.print</a:t>
            </a:r>
            <a:r>
              <a:rPr lang="en-US" altLang="ko-KR" sz="1600" dirty="0"/>
              <a:t>(LED_BUILTIN);</a:t>
            </a:r>
          </a:p>
          <a:p>
            <a:r>
              <a:rPr lang="en-US" altLang="ko-KR" sz="1600" dirty="0"/>
              <a:t> delay(1000);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253826" y="792243"/>
            <a:ext cx="3579992" cy="4001728"/>
            <a:chOff x="5462408" y="721118"/>
            <a:chExt cx="3579992" cy="4001728"/>
          </a:xfrm>
        </p:grpSpPr>
        <p:grpSp>
          <p:nvGrpSpPr>
            <p:cNvPr id="6" name="그룹 5"/>
            <p:cNvGrpSpPr/>
            <p:nvPr/>
          </p:nvGrpSpPr>
          <p:grpSpPr>
            <a:xfrm>
              <a:off x="5462408" y="721118"/>
              <a:ext cx="3579992" cy="4001728"/>
              <a:chOff x="6308442" y="1144385"/>
              <a:chExt cx="4752975" cy="5312894"/>
            </a:xfrm>
          </p:grpSpPr>
          <p:pic>
            <p:nvPicPr>
              <p:cNvPr id="8" name="Picture 3" descr="https://blog.kakaocdn.net/dn/bgm4Iy/btqwPZvv7a0/fqFMUh62w1deRetR1srxl0/img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55"/>
              <a:stretch/>
            </p:blipFill>
            <p:spPr bwMode="auto">
              <a:xfrm>
                <a:off x="6308442" y="1144385"/>
                <a:ext cx="4752975" cy="53128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8296275" y="2847975"/>
                <a:ext cx="1152525" cy="257175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296275" y="4886325"/>
                <a:ext cx="1152525" cy="257175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6731065" y="1096361"/>
              <a:ext cx="266700" cy="19370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378112" y="3944727"/>
            <a:ext cx="5328575" cy="2545790"/>
            <a:chOff x="6485554" y="4122397"/>
            <a:chExt cx="5328575" cy="254579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5554" y="4122397"/>
              <a:ext cx="5328575" cy="254579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504604" y="4598231"/>
              <a:ext cx="868094" cy="19370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066954" y="6457551"/>
              <a:ext cx="868094" cy="19370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640696" y="610701"/>
            <a:ext cx="4065991" cy="3193718"/>
            <a:chOff x="1099440" y="-14768"/>
            <a:chExt cx="9993120" cy="688753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9440" y="-14768"/>
              <a:ext cx="9993120" cy="688753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30868" y="2934585"/>
              <a:ext cx="1356064" cy="4646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rgbClr val="75514E"/>
                  </a:solidFill>
                </a:rPr>
                <a:t>GPIO02</a:t>
              </a:r>
              <a:endParaRPr lang="ko-KR" altLang="en-US" sz="800" b="1" dirty="0">
                <a:solidFill>
                  <a:srgbClr val="75514E"/>
                </a:solidFill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14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673" y="1429845"/>
            <a:ext cx="4010111" cy="4809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02728" y="2847975"/>
            <a:ext cx="212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reset </a:t>
            </a:r>
            <a:r>
              <a:rPr lang="ko-KR" altLang="en-US" b="1" dirty="0"/>
              <a:t>후 측정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799" y="2029886"/>
            <a:ext cx="6470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#--- CCS811 </a:t>
            </a:r>
            <a:r>
              <a:rPr lang="ko-KR" altLang="en-US" dirty="0"/>
              <a:t>라이브러리 설치</a:t>
            </a:r>
            <a:endParaRPr lang="en-US" altLang="ko-KR" dirty="0"/>
          </a:p>
          <a:p>
            <a:r>
              <a:rPr lang="en-US" altLang="ko-KR" dirty="0"/>
              <a:t>https://github.com/maarten-pennings/CCS811</a:t>
            </a:r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1186787" y="2847975"/>
            <a:ext cx="3058188" cy="3542886"/>
            <a:chOff x="532961" y="1327722"/>
            <a:chExt cx="3330627" cy="3858506"/>
          </a:xfrm>
        </p:grpSpPr>
        <p:pic>
          <p:nvPicPr>
            <p:cNvPr id="12" name="Picture 3" descr="https://blog.kakaocdn.net/dn/bgm4Iy/btqwPZvv7a0/fqFMUh62w1deRetR1srxl0/im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5" t="1502" r="33775" b="2077"/>
            <a:stretch/>
          </p:blipFill>
          <p:spPr bwMode="auto">
            <a:xfrm>
              <a:off x="532961" y="1327722"/>
              <a:ext cx="1861104" cy="3858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화살표 연결선 15"/>
            <p:cNvCxnSpPr>
              <a:stCxn id="23" idx="1"/>
            </p:cNvCxnSpPr>
            <p:nvPr/>
          </p:nvCxnSpPr>
          <p:spPr>
            <a:xfrm flipH="1">
              <a:off x="2288425" y="2109932"/>
              <a:ext cx="468000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22" idx="1"/>
            </p:cNvCxnSpPr>
            <p:nvPr/>
          </p:nvCxnSpPr>
          <p:spPr>
            <a:xfrm flipH="1">
              <a:off x="2288425" y="2263821"/>
              <a:ext cx="468000" cy="1308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26" idx="1"/>
            </p:cNvCxnSpPr>
            <p:nvPr/>
          </p:nvCxnSpPr>
          <p:spPr>
            <a:xfrm flipH="1" flipV="1">
              <a:off x="2288425" y="4173319"/>
              <a:ext cx="468000" cy="2218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27" idx="1"/>
            </p:cNvCxnSpPr>
            <p:nvPr/>
          </p:nvCxnSpPr>
          <p:spPr>
            <a:xfrm flipH="1">
              <a:off x="2288425" y="4331970"/>
              <a:ext cx="468000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56425" y="2109932"/>
              <a:ext cx="544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SDA</a:t>
              </a:r>
              <a:endParaRPr lang="ko-KR" altLang="en-US" sz="1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56425" y="1956043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SCL</a:t>
              </a:r>
              <a:endParaRPr lang="ko-KR" altLang="en-US" sz="1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56425" y="4021648"/>
              <a:ext cx="1107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GND, WAK</a:t>
              </a:r>
              <a:endParaRPr lang="ko-KR" altLang="en-US" sz="1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56425" y="4178081"/>
              <a:ext cx="5262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VCC</a:t>
              </a:r>
              <a:endParaRPr lang="ko-KR" altLang="en-US" sz="1400" b="1" dirty="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685799" y="1179822"/>
            <a:ext cx="107918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nodeMCU</a:t>
            </a:r>
            <a:r>
              <a:rPr lang="ko-KR" altLang="en-US" sz="2400" b="1" dirty="0"/>
              <a:t> 공기 품질 측정</a:t>
            </a:r>
            <a:endParaRPr lang="en-US" altLang="ko-KR" sz="2400" b="1" dirty="0"/>
          </a:p>
          <a:p>
            <a:r>
              <a:rPr lang="en-US" altLang="ko-KR" sz="2000" dirty="0"/>
              <a:t>CCS811</a:t>
            </a:r>
            <a:r>
              <a:rPr lang="ko-KR" altLang="en-US" sz="2000" dirty="0"/>
              <a:t> 센서로 </a:t>
            </a:r>
            <a:r>
              <a:rPr lang="en-US" altLang="ko-KR" sz="2000" dirty="0"/>
              <a:t>CO2, TVOC </a:t>
            </a:r>
            <a:r>
              <a:rPr lang="ko-KR" altLang="en-US" sz="2000" dirty="0"/>
              <a:t>측정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7385353" y="2847975"/>
            <a:ext cx="2017375" cy="36933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244975" y="3051645"/>
            <a:ext cx="2567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#--- </a:t>
            </a:r>
            <a:r>
              <a:rPr lang="en-US" altLang="ko-KR" dirty="0" err="1"/>
              <a:t>nodeMCU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en-US" altLang="ko-KR" dirty="0"/>
              <a:t>      CCS811 </a:t>
            </a:r>
            <a:r>
              <a:rPr lang="ko-KR" altLang="en-US" dirty="0"/>
              <a:t>핀 연결</a:t>
            </a:r>
            <a:endParaRPr lang="en-US" altLang="ko-KR" dirty="0"/>
          </a:p>
          <a:p>
            <a:r>
              <a:rPr lang="en-US" altLang="ko-KR" dirty="0"/>
              <a:t>#--- WAK </a:t>
            </a:r>
            <a:r>
              <a:rPr lang="ko-KR" altLang="en-US" dirty="0"/>
              <a:t>핀은 </a:t>
            </a:r>
            <a:r>
              <a:rPr lang="en-US" altLang="ko-KR" dirty="0"/>
              <a:t>D3</a:t>
            </a:r>
            <a:r>
              <a:rPr lang="ko-KR" altLang="en-US" dirty="0"/>
              <a:t>에도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연결 가능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55806" y="6239676"/>
            <a:ext cx="425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i="1" dirty="0"/>
              <a:t>#--- test_css811.ino </a:t>
            </a:r>
            <a:r>
              <a:rPr lang="ko-KR" altLang="en-US" sz="1600" i="1" dirty="0" err="1"/>
              <a:t>파일사용</a:t>
            </a:r>
            <a:r>
              <a:rPr lang="ko-KR" altLang="en-US" sz="1600" i="1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746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통신 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5800" y="1179822"/>
            <a:ext cx="9447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DB </a:t>
            </a:r>
            <a:r>
              <a:rPr lang="ko-KR" altLang="en-US" sz="2400" b="1" dirty="0"/>
              <a:t>연결</a:t>
            </a:r>
            <a:endParaRPr lang="en-US" altLang="ko-KR" sz="2400" b="1" dirty="0"/>
          </a:p>
          <a:p>
            <a:r>
              <a:rPr lang="ko-KR" altLang="en-US" sz="2000" dirty="0"/>
              <a:t>보드 </a:t>
            </a:r>
            <a:r>
              <a:rPr lang="en-US" altLang="ko-KR" sz="2000" dirty="0"/>
              <a:t>– </a:t>
            </a:r>
            <a:r>
              <a:rPr lang="en-US" altLang="ko-KR" sz="2000" dirty="0" err="1"/>
              <a:t>php</a:t>
            </a:r>
            <a:r>
              <a:rPr lang="en-US" altLang="ko-KR" sz="2000" dirty="0"/>
              <a:t> – DB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로컬</a:t>
            </a:r>
            <a:r>
              <a:rPr lang="en-US" altLang="ko-KR" sz="2000" dirty="0"/>
              <a:t>/June)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49460" y="2446522"/>
            <a:ext cx="3149312" cy="3150524"/>
            <a:chOff x="475038" y="2446522"/>
            <a:chExt cx="3149312" cy="315052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975" y="2842952"/>
              <a:ext cx="2971438" cy="2357665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75038" y="2446522"/>
              <a:ext cx="3149312" cy="315052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521344" y="2446522"/>
            <a:ext cx="3149312" cy="3150524"/>
            <a:chOff x="3994064" y="2446522"/>
            <a:chExt cx="3149312" cy="3150524"/>
          </a:xfrm>
        </p:grpSpPr>
        <p:pic>
          <p:nvPicPr>
            <p:cNvPr id="1030" name="Picture 6" descr="PHP - 위키백과, 우리 모두의 백과사전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7592" y="3382229"/>
              <a:ext cx="2368724" cy="127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3994064" y="2446522"/>
              <a:ext cx="3149312" cy="315052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393229" y="2446522"/>
            <a:ext cx="3149312" cy="3150524"/>
            <a:chOff x="8218807" y="2446522"/>
            <a:chExt cx="3149312" cy="3150524"/>
          </a:xfrm>
        </p:grpSpPr>
        <p:pic>
          <p:nvPicPr>
            <p:cNvPr id="1028" name="Picture 4" descr="Golang] MySQL-Driver GitHub 번역 및 사용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6026" y="3460848"/>
              <a:ext cx="2174874" cy="1121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8218807" y="2446522"/>
              <a:ext cx="3149312" cy="315052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오른쪽 화살표 17"/>
          <p:cNvSpPr/>
          <p:nvPr/>
        </p:nvSpPr>
        <p:spPr>
          <a:xfrm>
            <a:off x="4052231" y="3724102"/>
            <a:ext cx="215654" cy="58189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7924115" y="3724102"/>
            <a:ext cx="215654" cy="58189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통신 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5800" y="1179822"/>
            <a:ext cx="9447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DB </a:t>
            </a:r>
            <a:r>
              <a:rPr lang="ko-KR" altLang="en-US" sz="2400" b="1" dirty="0"/>
              <a:t>연결</a:t>
            </a:r>
            <a:endParaRPr lang="en-US" altLang="ko-KR" sz="2400" b="1" dirty="0"/>
          </a:p>
          <a:p>
            <a:r>
              <a:rPr lang="ko-KR" altLang="en-US" sz="2000" dirty="0"/>
              <a:t>보드 </a:t>
            </a:r>
            <a:r>
              <a:rPr lang="en-US" altLang="ko-KR" sz="2000" dirty="0"/>
              <a:t>– </a:t>
            </a:r>
            <a:r>
              <a:rPr lang="en-US" altLang="ko-KR" sz="2000" dirty="0" err="1"/>
              <a:t>php</a:t>
            </a:r>
            <a:r>
              <a:rPr lang="en-US" altLang="ko-KR" sz="2000" dirty="0"/>
              <a:t> – DB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로컬</a:t>
            </a:r>
            <a:r>
              <a:rPr lang="en-US" altLang="ko-KR" sz="2000" dirty="0"/>
              <a:t>/June)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48382" y="11755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host</a:t>
            </a:r>
            <a:r>
              <a:rPr lang="ko-KR" altLang="en-US" dirty="0"/>
              <a:t> </a:t>
            </a:r>
            <a:r>
              <a:rPr lang="ko-KR" altLang="en-US" dirty="0" err="1"/>
              <a:t>ip</a:t>
            </a:r>
            <a:r>
              <a:rPr lang="ko-KR" altLang="en-US" dirty="0"/>
              <a:t> 바꾸기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xampp</a:t>
            </a:r>
            <a:r>
              <a:rPr lang="ko-KR" altLang="en-US" dirty="0"/>
              <a:t> 키기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mysql</a:t>
            </a:r>
            <a:r>
              <a:rPr lang="ko-KR" altLang="en-US" dirty="0"/>
              <a:t> 제대로 되어 있는지 확인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770629" y="2215269"/>
            <a:ext cx="332785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 </a:t>
            </a:r>
            <a:r>
              <a:rPr lang="ko-KR" altLang="en-US" sz="1100" dirty="0" err="1"/>
              <a:t>http.begin</a:t>
            </a:r>
            <a:r>
              <a:rPr lang="ko-KR" altLang="en-US" sz="1100" dirty="0"/>
              <a:t>(</a:t>
            </a:r>
            <a:r>
              <a:rPr lang="ko-KR" altLang="en-US" sz="1100" dirty="0" err="1"/>
              <a:t>client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phpHost</a:t>
            </a:r>
            <a:r>
              <a:rPr lang="ko-KR" altLang="en-US" sz="1100" dirty="0"/>
              <a:t>);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http.setTimeout</a:t>
            </a:r>
            <a:r>
              <a:rPr lang="ko-KR" altLang="en-US" sz="1100" dirty="0"/>
              <a:t>(1000);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int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httpCode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http.GET</a:t>
            </a:r>
            <a:r>
              <a:rPr lang="ko-KR" altLang="en-US" sz="1100" dirty="0"/>
              <a:t>();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(</a:t>
            </a:r>
            <a:r>
              <a:rPr lang="ko-KR" altLang="en-US" sz="1100" dirty="0" err="1"/>
              <a:t>httpCode</a:t>
            </a:r>
            <a:r>
              <a:rPr lang="ko-KR" altLang="en-US" sz="1100" dirty="0"/>
              <a:t> &gt; 0) {</a:t>
            </a:r>
          </a:p>
          <a:p>
            <a:r>
              <a:rPr lang="ko-KR" altLang="en-US" sz="1100" dirty="0"/>
              <a:t>      </a:t>
            </a:r>
            <a:r>
              <a:rPr lang="ko-KR" altLang="en-US" sz="1100" dirty="0" err="1"/>
              <a:t>Serial.printf</a:t>
            </a:r>
            <a:r>
              <a:rPr lang="ko-KR" altLang="en-US" sz="1100" dirty="0"/>
              <a:t>("GET </a:t>
            </a:r>
            <a:r>
              <a:rPr lang="ko-KR" altLang="en-US" sz="1100" dirty="0" err="1"/>
              <a:t>code</a:t>
            </a:r>
            <a:r>
              <a:rPr lang="ko-KR" altLang="en-US" sz="1100" dirty="0"/>
              <a:t> : %</a:t>
            </a:r>
            <a:r>
              <a:rPr lang="ko-KR" altLang="en-US" sz="1100" dirty="0" err="1"/>
              <a:t>d</a:t>
            </a:r>
            <a:r>
              <a:rPr lang="ko-KR" altLang="en-US" sz="1100" dirty="0"/>
              <a:t>\</a:t>
            </a:r>
            <a:r>
              <a:rPr lang="ko-KR" altLang="en-US" sz="1100" dirty="0" err="1"/>
              <a:t>n</a:t>
            </a:r>
            <a:r>
              <a:rPr lang="ko-KR" altLang="en-US" sz="1100" dirty="0"/>
              <a:t>\</a:t>
            </a:r>
            <a:r>
              <a:rPr lang="ko-KR" altLang="en-US" sz="1100" dirty="0" err="1"/>
              <a:t>n</a:t>
            </a:r>
            <a:r>
              <a:rPr lang="ko-KR" altLang="en-US" sz="1100" dirty="0"/>
              <a:t>", </a:t>
            </a:r>
            <a:r>
              <a:rPr lang="ko-KR" altLang="en-US" sz="1100" dirty="0" err="1"/>
              <a:t>httpCode</a:t>
            </a:r>
            <a:r>
              <a:rPr lang="ko-KR" altLang="en-US" sz="1100" dirty="0"/>
              <a:t>);</a:t>
            </a:r>
          </a:p>
          <a:p>
            <a:r>
              <a:rPr lang="ko-KR" altLang="en-US" sz="1100" dirty="0"/>
              <a:t>      </a:t>
            </a:r>
          </a:p>
          <a:p>
            <a:r>
              <a:rPr lang="ko-KR" altLang="en-US" sz="1100" dirty="0"/>
              <a:t>  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(</a:t>
            </a:r>
            <a:r>
              <a:rPr lang="ko-KR" altLang="en-US" sz="1100" dirty="0" err="1"/>
              <a:t>httpCode</a:t>
            </a:r>
            <a:r>
              <a:rPr lang="ko-KR" altLang="en-US" sz="1100" dirty="0"/>
              <a:t> == HTTP_CODE_OK) {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String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payload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http.getString</a:t>
            </a:r>
            <a:r>
              <a:rPr lang="ko-KR" altLang="en-US" sz="1100" dirty="0"/>
              <a:t>();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Serial.println</a:t>
            </a:r>
            <a:r>
              <a:rPr lang="ko-KR" altLang="en-US" sz="1100" dirty="0"/>
              <a:t>(</a:t>
            </a:r>
            <a:r>
              <a:rPr lang="ko-KR" altLang="en-US" sz="1100" dirty="0" err="1"/>
              <a:t>payload</a:t>
            </a:r>
            <a:r>
              <a:rPr lang="ko-KR" altLang="en-US" sz="1100" dirty="0"/>
              <a:t>);</a:t>
            </a:r>
          </a:p>
          <a:p>
            <a:r>
              <a:rPr lang="ko-KR" altLang="en-US" sz="1100" dirty="0"/>
              <a:t>      }</a:t>
            </a:r>
          </a:p>
          <a:p>
            <a:r>
              <a:rPr lang="ko-KR" altLang="en-US" sz="1100" dirty="0"/>
              <a:t>    }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else</a:t>
            </a:r>
            <a:r>
              <a:rPr lang="ko-KR" altLang="en-US" sz="1100" dirty="0"/>
              <a:t> {</a:t>
            </a:r>
          </a:p>
          <a:p>
            <a:r>
              <a:rPr lang="ko-KR" altLang="en-US" sz="1100" dirty="0"/>
              <a:t>      </a:t>
            </a:r>
            <a:r>
              <a:rPr lang="ko-KR" altLang="en-US" sz="1100" dirty="0" err="1"/>
              <a:t>Serial.printf</a:t>
            </a:r>
            <a:r>
              <a:rPr lang="ko-KR" altLang="en-US" sz="1100" dirty="0"/>
              <a:t>("GET </a:t>
            </a:r>
            <a:r>
              <a:rPr lang="ko-KR" altLang="en-US" sz="1100" dirty="0" err="1"/>
              <a:t>failed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error</a:t>
            </a:r>
            <a:r>
              <a:rPr lang="ko-KR" altLang="en-US" sz="1100" dirty="0"/>
              <a:t>: %</a:t>
            </a:r>
            <a:r>
              <a:rPr lang="ko-KR" altLang="en-US" sz="1100" dirty="0" err="1"/>
              <a:t>s</a:t>
            </a:r>
            <a:r>
              <a:rPr lang="ko-KR" altLang="en-US" sz="1100" dirty="0"/>
              <a:t>\</a:t>
            </a:r>
            <a:r>
              <a:rPr lang="ko-KR" altLang="en-US" sz="1100" dirty="0" err="1"/>
              <a:t>n</a:t>
            </a:r>
            <a:r>
              <a:rPr lang="ko-KR" altLang="en-US" sz="1100" dirty="0"/>
              <a:t>", </a:t>
            </a:r>
            <a:r>
              <a:rPr lang="ko-KR" altLang="en-US" sz="1100" dirty="0" err="1"/>
              <a:t>http.errorToString</a:t>
            </a:r>
            <a:r>
              <a:rPr lang="ko-KR" altLang="en-US" sz="1100" dirty="0"/>
              <a:t>(</a:t>
            </a:r>
            <a:r>
              <a:rPr lang="ko-KR" altLang="en-US" sz="1100" dirty="0" err="1"/>
              <a:t>httpCode</a:t>
            </a:r>
            <a:r>
              <a:rPr lang="ko-KR" altLang="en-US" sz="1100" dirty="0"/>
              <a:t>).</a:t>
            </a:r>
            <a:r>
              <a:rPr lang="ko-KR" altLang="en-US" sz="1100" dirty="0" err="1"/>
              <a:t>c_str</a:t>
            </a:r>
            <a:r>
              <a:rPr lang="ko-KR" altLang="en-US" sz="1100" dirty="0"/>
              <a:t>());</a:t>
            </a:r>
          </a:p>
          <a:p>
            <a:r>
              <a:rPr lang="ko-KR" altLang="en-US" sz="1100" dirty="0"/>
              <a:t>    }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http.end</a:t>
            </a:r>
            <a:r>
              <a:rPr lang="ko-KR" altLang="en-US" sz="1100" dirty="0"/>
              <a:t>();</a:t>
            </a:r>
          </a:p>
          <a:p>
            <a:r>
              <a:rPr lang="ko-KR" altLang="en-US" sz="1100" dirty="0"/>
              <a:t>  }</a:t>
            </a:r>
          </a:p>
          <a:p>
            <a:r>
              <a:rPr lang="ko-KR" altLang="en-US" sz="1100" dirty="0"/>
              <a:t>}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42364" y="2215269"/>
            <a:ext cx="4104595" cy="4662815"/>
            <a:chOff x="92982" y="2215269"/>
            <a:chExt cx="4104595" cy="4662815"/>
          </a:xfrm>
        </p:grpSpPr>
        <p:sp>
          <p:nvSpPr>
            <p:cNvPr id="5" name="직사각형 4"/>
            <p:cNvSpPr/>
            <p:nvPr/>
          </p:nvSpPr>
          <p:spPr>
            <a:xfrm>
              <a:off x="92982" y="2215269"/>
              <a:ext cx="4104595" cy="4662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#</a:t>
              </a:r>
              <a:r>
                <a:rPr lang="ko-KR" altLang="en-US" sz="1100" dirty="0" err="1"/>
                <a:t>include</a:t>
              </a:r>
              <a:r>
                <a:rPr lang="ko-KR" altLang="en-US" sz="1100" dirty="0"/>
                <a:t> &lt;</a:t>
              </a:r>
              <a:r>
                <a:rPr lang="ko-KR" altLang="en-US" sz="1100" dirty="0" err="1"/>
                <a:t>Arduino.h</a:t>
              </a:r>
              <a:r>
                <a:rPr lang="ko-KR" altLang="en-US" sz="1100" dirty="0"/>
                <a:t>&gt;</a:t>
              </a:r>
            </a:p>
            <a:p>
              <a:r>
                <a:rPr lang="ko-KR" altLang="en-US" sz="1100" dirty="0"/>
                <a:t>#</a:t>
              </a:r>
              <a:r>
                <a:rPr lang="ko-KR" altLang="en-US" sz="1100" dirty="0" err="1"/>
                <a:t>include</a:t>
              </a:r>
              <a:r>
                <a:rPr lang="ko-KR" altLang="en-US" sz="1100" dirty="0"/>
                <a:t> &lt;ESP8266WiFi.h&gt;</a:t>
              </a:r>
            </a:p>
            <a:p>
              <a:r>
                <a:rPr lang="ko-KR" altLang="en-US" sz="1100" dirty="0"/>
                <a:t>#</a:t>
              </a:r>
              <a:r>
                <a:rPr lang="ko-KR" altLang="en-US" sz="1100" dirty="0" err="1"/>
                <a:t>include</a:t>
              </a:r>
              <a:r>
                <a:rPr lang="ko-KR" altLang="en-US" sz="1100" dirty="0"/>
                <a:t> &lt;ESP8266HTTPClient.h&gt;</a:t>
              </a:r>
            </a:p>
            <a:p>
              <a:r>
                <a:rPr lang="ko-KR" altLang="en-US" sz="1100" dirty="0"/>
                <a:t>#</a:t>
              </a:r>
              <a:r>
                <a:rPr lang="ko-KR" altLang="en-US" sz="1100" dirty="0" err="1"/>
                <a:t>include</a:t>
              </a:r>
              <a:r>
                <a:rPr lang="ko-KR" altLang="en-US" sz="1100" dirty="0"/>
                <a:t> &lt;</a:t>
              </a:r>
              <a:r>
                <a:rPr lang="ko-KR" altLang="en-US" sz="1100" dirty="0" err="1"/>
                <a:t>SoftwareSerial.h</a:t>
              </a:r>
              <a:r>
                <a:rPr lang="ko-KR" altLang="en-US" sz="1100" dirty="0"/>
                <a:t>&gt; // 소프트웨어 시리얼 라이브러리</a:t>
              </a:r>
            </a:p>
            <a:p>
              <a:endParaRPr lang="ko-KR" altLang="en-US" sz="1100" dirty="0"/>
            </a:p>
            <a:p>
              <a:r>
                <a:rPr lang="ko-KR" altLang="en-US" sz="1100" dirty="0" err="1"/>
                <a:t>const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char</a:t>
              </a:r>
              <a:r>
                <a:rPr lang="ko-KR" altLang="en-US" sz="1100" dirty="0"/>
                <a:t>* </a:t>
              </a:r>
              <a:r>
                <a:rPr lang="ko-KR" altLang="en-US" sz="1100" dirty="0" err="1"/>
                <a:t>ssid</a:t>
              </a:r>
              <a:r>
                <a:rPr lang="ko-KR" altLang="en-US" sz="1100" dirty="0"/>
                <a:t>     = "rntime2.4G";</a:t>
              </a:r>
            </a:p>
            <a:p>
              <a:r>
                <a:rPr lang="ko-KR" altLang="en-US" sz="1100" dirty="0" err="1"/>
                <a:t>const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char</a:t>
              </a:r>
              <a:r>
                <a:rPr lang="ko-KR" altLang="en-US" sz="1100" dirty="0"/>
                <a:t>* </a:t>
              </a:r>
              <a:r>
                <a:rPr lang="ko-KR" altLang="en-US" sz="1100" dirty="0" err="1"/>
                <a:t>password</a:t>
              </a:r>
              <a:r>
                <a:rPr lang="ko-KR" altLang="en-US" sz="1100" dirty="0"/>
                <a:t> = "</a:t>
              </a:r>
              <a:r>
                <a:rPr lang="ko-KR" altLang="en-US" sz="1100" dirty="0" err="1"/>
                <a:t>rntime</a:t>
              </a:r>
              <a:r>
                <a:rPr lang="ko-KR" altLang="en-US" sz="1100" dirty="0"/>
                <a:t>!@";</a:t>
              </a:r>
            </a:p>
            <a:p>
              <a:r>
                <a:rPr lang="ko-KR" altLang="en-US" sz="1100" dirty="0" err="1"/>
                <a:t>String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host</a:t>
              </a:r>
              <a:r>
                <a:rPr lang="ko-KR" altLang="en-US" sz="1100" dirty="0"/>
                <a:t> = "http://220.64.91.51";</a:t>
              </a:r>
            </a:p>
            <a:p>
              <a:r>
                <a:rPr lang="ko-KR" altLang="en-US" sz="1100" dirty="0"/>
                <a:t> </a:t>
              </a:r>
            </a:p>
            <a:p>
              <a:r>
                <a:rPr lang="ko-KR" altLang="en-US" sz="1100" dirty="0" err="1"/>
                <a:t>const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long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interval</a:t>
              </a:r>
              <a:r>
                <a:rPr lang="ko-KR" altLang="en-US" sz="1100" dirty="0"/>
                <a:t> = 5000; //0.5초</a:t>
              </a:r>
            </a:p>
            <a:p>
              <a:r>
                <a:rPr lang="ko-KR" altLang="en-US" sz="1100" dirty="0" err="1"/>
                <a:t>unsigned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long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previousMillis</a:t>
              </a:r>
              <a:r>
                <a:rPr lang="ko-KR" altLang="en-US" sz="1100" dirty="0"/>
                <a:t> = 0;</a:t>
              </a:r>
            </a:p>
            <a:p>
              <a:endParaRPr lang="ko-KR" altLang="en-US" sz="1100" dirty="0"/>
            </a:p>
            <a:p>
              <a:r>
                <a:rPr lang="ko-KR" altLang="en-US" sz="1100" dirty="0" err="1"/>
                <a:t>WiFiServer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server</a:t>
              </a:r>
              <a:r>
                <a:rPr lang="ko-KR" altLang="en-US" sz="1100" dirty="0"/>
                <a:t>(80);</a:t>
              </a:r>
            </a:p>
            <a:p>
              <a:r>
                <a:rPr lang="ko-KR" altLang="en-US" sz="1100" dirty="0" err="1"/>
                <a:t>WiFiClient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client</a:t>
              </a:r>
              <a:r>
                <a:rPr lang="ko-KR" altLang="en-US" sz="1100" dirty="0"/>
                <a:t>;</a:t>
              </a:r>
            </a:p>
            <a:p>
              <a:r>
                <a:rPr lang="ko-KR" altLang="en-US" sz="1100" dirty="0" err="1"/>
                <a:t>HTTPClient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http</a:t>
              </a:r>
              <a:r>
                <a:rPr lang="ko-KR" altLang="en-US" sz="1100" dirty="0"/>
                <a:t>;</a:t>
              </a:r>
            </a:p>
            <a:p>
              <a:endParaRPr lang="ko-KR" altLang="en-US" sz="1100" dirty="0"/>
            </a:p>
            <a:p>
              <a:r>
                <a:rPr lang="ko-KR" altLang="en-US" sz="1100" dirty="0" err="1"/>
                <a:t>void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setup</a:t>
              </a:r>
              <a:r>
                <a:rPr lang="ko-KR" altLang="en-US" sz="1100" dirty="0"/>
                <a:t>() {</a:t>
              </a:r>
            </a:p>
            <a:p>
              <a:r>
                <a:rPr lang="ko-KR" altLang="en-US" sz="1100" dirty="0"/>
                <a:t>  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Serial.begin</a:t>
              </a:r>
              <a:r>
                <a:rPr lang="ko-KR" altLang="en-US" sz="1100" dirty="0"/>
                <a:t>(115200);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WiFi.mode</a:t>
              </a:r>
              <a:r>
                <a:rPr lang="ko-KR" altLang="en-US" sz="1100" dirty="0"/>
                <a:t>(WIFI_STA);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WiFi.begin</a:t>
              </a:r>
              <a:r>
                <a:rPr lang="ko-KR" altLang="en-US" sz="1100" dirty="0"/>
                <a:t>(</a:t>
              </a:r>
              <a:r>
                <a:rPr lang="ko-KR" altLang="en-US" sz="1100" dirty="0" err="1"/>
                <a:t>ssid</a:t>
              </a:r>
              <a:r>
                <a:rPr lang="ko-KR" altLang="en-US" sz="1100" dirty="0"/>
                <a:t>, </a:t>
              </a:r>
              <a:r>
                <a:rPr lang="ko-KR" altLang="en-US" sz="1100" dirty="0" err="1"/>
                <a:t>password</a:t>
              </a:r>
              <a:r>
                <a:rPr lang="ko-KR" altLang="en-US" sz="1100" dirty="0"/>
                <a:t>);</a:t>
              </a:r>
            </a:p>
            <a:p>
              <a:r>
                <a:rPr lang="ko-KR" altLang="en-US" sz="1100" dirty="0"/>
                <a:t>  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while</a:t>
              </a:r>
              <a:r>
                <a:rPr lang="ko-KR" altLang="en-US" sz="1100" dirty="0"/>
                <a:t> (</a:t>
              </a:r>
              <a:r>
                <a:rPr lang="ko-KR" altLang="en-US" sz="1100" dirty="0" err="1"/>
                <a:t>WiFi.status</a:t>
              </a:r>
              <a:r>
                <a:rPr lang="ko-KR" altLang="en-US" sz="1100" dirty="0"/>
                <a:t>() != WL_CONNECTED) {</a:t>
              </a:r>
            </a:p>
            <a:p>
              <a:r>
                <a:rPr lang="ko-KR" altLang="en-US" sz="1100" dirty="0"/>
                <a:t>    </a:t>
              </a:r>
              <a:r>
                <a:rPr lang="ko-KR" altLang="en-US" sz="1100" dirty="0" err="1"/>
                <a:t>delay</a:t>
              </a:r>
              <a:r>
                <a:rPr lang="ko-KR" altLang="en-US" sz="1100" dirty="0"/>
                <a:t>(500);</a:t>
              </a:r>
            </a:p>
            <a:p>
              <a:r>
                <a:rPr lang="ko-KR" altLang="en-US" sz="1100" dirty="0"/>
                <a:t>    </a:t>
              </a:r>
              <a:r>
                <a:rPr lang="ko-KR" altLang="en-US" sz="1100" dirty="0" err="1"/>
                <a:t>Serial.print</a:t>
              </a:r>
              <a:r>
                <a:rPr lang="ko-KR" altLang="en-US" sz="1100" dirty="0"/>
                <a:t>(".");</a:t>
              </a:r>
            </a:p>
            <a:p>
              <a:r>
                <a:rPr lang="ko-KR" altLang="en-US" sz="1100" dirty="0"/>
                <a:t>  }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2982" y="3085896"/>
              <a:ext cx="2442400" cy="56339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14982" y="6016309"/>
            <a:ext cx="694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String </a:t>
            </a:r>
            <a:r>
              <a:rPr lang="en-US" altLang="ko-KR" dirty="0" err="1"/>
              <a:t>phpHost</a:t>
            </a:r>
            <a:r>
              <a:rPr lang="en-US" altLang="ko-KR" dirty="0"/>
              <a:t> = host+”/(</a:t>
            </a:r>
            <a:r>
              <a:rPr lang="en-US" altLang="ko-KR" dirty="0" err="1"/>
              <a:t>php</a:t>
            </a:r>
            <a:r>
              <a:rPr lang="ko-KR" altLang="en-US" dirty="0"/>
              <a:t>파일</a:t>
            </a:r>
            <a:r>
              <a:rPr lang="en-US" altLang="ko-KR" dirty="0"/>
              <a:t>)?”+”(</a:t>
            </a:r>
            <a:r>
              <a:rPr lang="ko-KR" altLang="en-US" dirty="0"/>
              <a:t>변수</a:t>
            </a:r>
            <a:r>
              <a:rPr lang="en-US" altLang="ko-KR" dirty="0"/>
              <a:t>)=”+</a:t>
            </a:r>
            <a:r>
              <a:rPr lang="ko-KR" altLang="en-US" dirty="0"/>
              <a:t>변수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- </a:t>
            </a:r>
            <a:r>
              <a:rPr lang="en-US" altLang="ko-KR" dirty="0" err="1"/>
              <a:t>phpHost</a:t>
            </a:r>
            <a:r>
              <a:rPr lang="ko-KR" altLang="en-US" dirty="0"/>
              <a:t> 내용을 인터넷에서 잘 동작하면 제대로 구성된 것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446959" y="2215269"/>
            <a:ext cx="4323670" cy="3985706"/>
            <a:chOff x="4197577" y="2215269"/>
            <a:chExt cx="4323670" cy="3985706"/>
          </a:xfrm>
        </p:grpSpPr>
        <p:sp>
          <p:nvSpPr>
            <p:cNvPr id="7" name="직사각형 6"/>
            <p:cNvSpPr/>
            <p:nvPr/>
          </p:nvSpPr>
          <p:spPr>
            <a:xfrm>
              <a:off x="4197577" y="2215269"/>
              <a:ext cx="4323670" cy="39857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Serial.println</a:t>
              </a:r>
              <a:r>
                <a:rPr lang="ko-KR" altLang="en-US" sz="1100" dirty="0"/>
                <a:t>("");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Serial.print</a:t>
              </a:r>
              <a:r>
                <a:rPr lang="ko-KR" altLang="en-US" sz="1100" dirty="0"/>
                <a:t>("</a:t>
              </a:r>
              <a:r>
                <a:rPr lang="ko-KR" altLang="en-US" sz="1100" dirty="0" err="1"/>
                <a:t>Connecting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to</a:t>
              </a:r>
              <a:r>
                <a:rPr lang="ko-KR" altLang="en-US" sz="1100" dirty="0"/>
                <a:t> ");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Serial.println</a:t>
              </a:r>
              <a:r>
                <a:rPr lang="ko-KR" altLang="en-US" sz="1100" dirty="0"/>
                <a:t>(</a:t>
              </a:r>
              <a:r>
                <a:rPr lang="ko-KR" altLang="en-US" sz="1100" dirty="0" err="1"/>
                <a:t>ssid</a:t>
              </a:r>
              <a:r>
                <a:rPr lang="ko-KR" altLang="en-US" sz="1100" dirty="0"/>
                <a:t>);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Serial.print</a:t>
              </a:r>
              <a:r>
                <a:rPr lang="ko-KR" altLang="en-US" sz="1100" dirty="0"/>
                <a:t>("IP </a:t>
              </a:r>
              <a:r>
                <a:rPr lang="ko-KR" altLang="en-US" sz="1100" dirty="0" err="1"/>
                <a:t>address</a:t>
              </a:r>
              <a:r>
                <a:rPr lang="ko-KR" altLang="en-US" sz="1100" dirty="0"/>
                <a:t>: ");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Serial.println</a:t>
              </a:r>
              <a:r>
                <a:rPr lang="ko-KR" altLang="en-US" sz="1100" dirty="0"/>
                <a:t>(</a:t>
              </a:r>
              <a:r>
                <a:rPr lang="ko-KR" altLang="en-US" sz="1100" dirty="0" err="1"/>
                <a:t>WiFi.localIP</a:t>
              </a:r>
              <a:r>
                <a:rPr lang="ko-KR" altLang="en-US" sz="1100" dirty="0"/>
                <a:t>());</a:t>
              </a:r>
            </a:p>
            <a:p>
              <a:r>
                <a:rPr lang="ko-KR" altLang="en-US" sz="1100" dirty="0"/>
                <a:t>  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server.begin</a:t>
              </a:r>
              <a:r>
                <a:rPr lang="ko-KR" altLang="en-US" sz="1100" dirty="0"/>
                <a:t>(); //대문자로 수정?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Serial.println</a:t>
              </a:r>
              <a:r>
                <a:rPr lang="ko-KR" altLang="en-US" sz="1100" dirty="0"/>
                <a:t>("Server </a:t>
              </a:r>
              <a:r>
                <a:rPr lang="ko-KR" altLang="en-US" sz="1100" dirty="0" err="1"/>
                <a:t>started</a:t>
              </a:r>
              <a:r>
                <a:rPr lang="ko-KR" altLang="en-US" sz="1100" dirty="0"/>
                <a:t>");</a:t>
              </a:r>
            </a:p>
            <a:p>
              <a:r>
                <a:rPr lang="ko-KR" altLang="en-US" sz="1100" dirty="0"/>
                <a:t>}</a:t>
              </a:r>
            </a:p>
            <a:p>
              <a:r>
                <a:rPr lang="ko-KR" altLang="en-US" sz="1100" dirty="0"/>
                <a:t> </a:t>
              </a:r>
            </a:p>
            <a:p>
              <a:r>
                <a:rPr lang="ko-KR" altLang="en-US" sz="1100" dirty="0" err="1"/>
                <a:t>void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loop</a:t>
              </a:r>
              <a:r>
                <a:rPr lang="ko-KR" altLang="en-US" sz="1100" dirty="0"/>
                <a:t>() {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int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num</a:t>
              </a:r>
              <a:r>
                <a:rPr lang="ko-KR" altLang="en-US" sz="1100" dirty="0"/>
                <a:t>=200;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int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tv</a:t>
              </a:r>
              <a:r>
                <a:rPr lang="ko-KR" altLang="en-US" sz="1100" dirty="0"/>
                <a:t> =100;</a:t>
              </a:r>
            </a:p>
            <a:p>
              <a:r>
                <a:rPr lang="ko-KR" altLang="en-US" sz="1100" dirty="0"/>
                <a:t>  </a:t>
              </a:r>
            </a:p>
            <a:p>
              <a:r>
                <a:rPr lang="ko-KR" altLang="en-US" sz="1100" dirty="0"/>
                <a:t>  // </a:t>
              </a:r>
              <a:r>
                <a:rPr lang="ko-KR" altLang="en-US" sz="1100" dirty="0" err="1"/>
                <a:t>센서값</a:t>
              </a:r>
              <a:r>
                <a:rPr lang="ko-KR" altLang="en-US" sz="1100" dirty="0"/>
                <a:t> DB 전송 부분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unsigned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long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currentMillis</a:t>
              </a:r>
              <a:r>
                <a:rPr lang="ko-KR" altLang="en-US" sz="1100" dirty="0"/>
                <a:t> = </a:t>
              </a:r>
              <a:r>
                <a:rPr lang="ko-KR" altLang="en-US" sz="1100" dirty="0" err="1"/>
                <a:t>millis</a:t>
              </a:r>
              <a:r>
                <a:rPr lang="ko-KR" altLang="en-US" sz="1100" dirty="0"/>
                <a:t>();</a:t>
              </a:r>
            </a:p>
            <a:p>
              <a:r>
                <a:rPr lang="ko-KR" altLang="en-US" sz="1100" dirty="0"/>
                <a:t>  </a:t>
              </a:r>
              <a:r>
                <a:rPr lang="ko-KR" altLang="en-US" sz="1100" dirty="0" err="1"/>
                <a:t>if</a:t>
              </a:r>
              <a:r>
                <a:rPr lang="ko-KR" altLang="en-US" sz="1100" dirty="0"/>
                <a:t>(</a:t>
              </a:r>
              <a:r>
                <a:rPr lang="ko-KR" altLang="en-US" sz="1100" dirty="0" err="1"/>
                <a:t>currentMillis</a:t>
              </a:r>
              <a:r>
                <a:rPr lang="ko-KR" altLang="en-US" sz="1100" dirty="0"/>
                <a:t> - </a:t>
              </a:r>
              <a:r>
                <a:rPr lang="ko-KR" altLang="en-US" sz="1100" dirty="0" err="1"/>
                <a:t>previousMillis</a:t>
              </a:r>
              <a:r>
                <a:rPr lang="ko-KR" altLang="en-US" sz="1100" dirty="0"/>
                <a:t> &gt;= </a:t>
              </a:r>
              <a:r>
                <a:rPr lang="ko-KR" altLang="en-US" sz="1100" dirty="0" err="1"/>
                <a:t>interval</a:t>
              </a:r>
              <a:r>
                <a:rPr lang="ko-KR" altLang="en-US" sz="1100" dirty="0"/>
                <a:t>) {</a:t>
              </a:r>
            </a:p>
            <a:p>
              <a:r>
                <a:rPr lang="ko-KR" altLang="en-US" sz="1100" dirty="0"/>
                <a:t>    </a:t>
              </a:r>
              <a:r>
                <a:rPr lang="ko-KR" altLang="en-US" sz="1100" dirty="0" err="1"/>
                <a:t>previousMillis</a:t>
              </a:r>
              <a:r>
                <a:rPr lang="ko-KR" altLang="en-US" sz="1100" dirty="0"/>
                <a:t> = </a:t>
              </a:r>
              <a:r>
                <a:rPr lang="ko-KR" altLang="en-US" sz="1100" dirty="0" err="1"/>
                <a:t>currentMillis</a:t>
              </a:r>
              <a:r>
                <a:rPr lang="ko-KR" altLang="en-US" sz="1100" dirty="0"/>
                <a:t>;</a:t>
              </a:r>
            </a:p>
            <a:p>
              <a:r>
                <a:rPr lang="ko-KR" altLang="en-US" sz="1100" dirty="0"/>
                <a:t>    </a:t>
              </a:r>
            </a:p>
            <a:p>
              <a:r>
                <a:rPr lang="ko-KR" altLang="en-US" sz="1100" dirty="0"/>
                <a:t>    </a:t>
              </a:r>
              <a:r>
                <a:rPr lang="ko-KR" altLang="en-US" sz="1100" dirty="0" err="1"/>
                <a:t>String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phpHost</a:t>
              </a:r>
              <a:r>
                <a:rPr lang="ko-KR" altLang="en-US" sz="1100" dirty="0"/>
                <a:t> = </a:t>
              </a:r>
              <a:r>
                <a:rPr lang="ko-KR" altLang="en-US" sz="1100" dirty="0" err="1"/>
                <a:t>host</a:t>
              </a:r>
              <a:r>
                <a:rPr lang="ko-KR" altLang="en-US" sz="1100" dirty="0"/>
                <a:t>+"/</a:t>
              </a:r>
              <a:r>
                <a:rPr lang="ko-KR" altLang="en-US" sz="1100" dirty="0" err="1"/>
                <a:t>test.php?num</a:t>
              </a:r>
              <a:r>
                <a:rPr lang="ko-KR" altLang="en-US" sz="1100" dirty="0"/>
                <a:t>="+</a:t>
              </a:r>
              <a:r>
                <a:rPr lang="ko-KR" altLang="en-US" sz="1100" dirty="0" err="1"/>
                <a:t>num</a:t>
              </a:r>
              <a:r>
                <a:rPr lang="ko-KR" altLang="en-US" sz="1100" dirty="0"/>
                <a:t>+"&amp;</a:t>
              </a:r>
              <a:r>
                <a:rPr lang="ko-KR" altLang="en-US" sz="1100" dirty="0" err="1"/>
                <a:t>tv</a:t>
              </a:r>
              <a:r>
                <a:rPr lang="ko-KR" altLang="en-US" sz="1100" dirty="0"/>
                <a:t>="+</a:t>
              </a:r>
              <a:r>
                <a:rPr lang="ko-KR" altLang="en-US" sz="1100" dirty="0" err="1"/>
                <a:t>tv</a:t>
              </a:r>
              <a:r>
                <a:rPr lang="ko-KR" altLang="en-US" sz="1100" dirty="0"/>
                <a:t>;</a:t>
              </a:r>
            </a:p>
            <a:p>
              <a:r>
                <a:rPr lang="ko-KR" altLang="en-US" sz="1100" dirty="0"/>
                <a:t>    </a:t>
              </a:r>
              <a:r>
                <a:rPr lang="ko-KR" altLang="en-US" sz="1100" dirty="0" err="1"/>
                <a:t>Serial.print</a:t>
              </a:r>
              <a:r>
                <a:rPr lang="ko-KR" altLang="en-US" sz="1100" dirty="0"/>
                <a:t>("</a:t>
              </a:r>
              <a:r>
                <a:rPr lang="ko-KR" altLang="en-US" sz="1100" dirty="0" err="1"/>
                <a:t>Connect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to</a:t>
              </a:r>
              <a:r>
                <a:rPr lang="ko-KR" altLang="en-US" sz="1100" dirty="0"/>
                <a:t> ");</a:t>
              </a:r>
            </a:p>
            <a:p>
              <a:r>
                <a:rPr lang="ko-KR" altLang="en-US" sz="1100" dirty="0"/>
                <a:t>    </a:t>
              </a:r>
              <a:r>
                <a:rPr lang="ko-KR" altLang="en-US" sz="1100" dirty="0" err="1"/>
                <a:t>Serial.println</a:t>
              </a:r>
              <a:r>
                <a:rPr lang="ko-KR" altLang="en-US" sz="1100" dirty="0"/>
                <a:t>(</a:t>
              </a:r>
              <a:r>
                <a:rPr lang="ko-KR" altLang="en-US" sz="1100" dirty="0" err="1"/>
                <a:t>phpHost</a:t>
              </a:r>
              <a:r>
                <a:rPr lang="ko-KR" altLang="en-US" sz="1100" dirty="0"/>
                <a:t>); // </a:t>
              </a:r>
              <a:r>
                <a:rPr lang="ko-KR" altLang="en-US" sz="1100" dirty="0" err="1"/>
                <a:t>데이터값</a:t>
              </a:r>
              <a:r>
                <a:rPr lang="ko-KR" altLang="en-US" sz="1100" dirty="0"/>
                <a:t> 확인용</a:t>
              </a:r>
            </a:p>
            <a:p>
              <a:endParaRPr lang="ko-KR" altLang="en-US" sz="11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30052" y="5428364"/>
              <a:ext cx="3951947" cy="216786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383439" y="4099728"/>
              <a:ext cx="912462" cy="37702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54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통신 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5800" y="1179822"/>
            <a:ext cx="9447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DB </a:t>
            </a:r>
            <a:r>
              <a:rPr lang="ko-KR" altLang="en-US" sz="2400" b="1" dirty="0"/>
              <a:t>연결</a:t>
            </a:r>
            <a:endParaRPr lang="en-US" altLang="ko-KR" sz="2400" b="1" dirty="0"/>
          </a:p>
          <a:p>
            <a:r>
              <a:rPr lang="ko-KR" altLang="en-US" sz="2000" dirty="0"/>
              <a:t>보드 </a:t>
            </a:r>
            <a:r>
              <a:rPr lang="en-US" altLang="ko-KR" sz="2000" dirty="0"/>
              <a:t>– </a:t>
            </a:r>
            <a:r>
              <a:rPr lang="en-US" altLang="ko-KR" sz="2000" dirty="0" err="1"/>
              <a:t>php</a:t>
            </a:r>
            <a:r>
              <a:rPr lang="en-US" altLang="ko-KR" sz="2000" dirty="0"/>
              <a:t> – DB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로컬</a:t>
            </a:r>
            <a:r>
              <a:rPr lang="en-US" altLang="ko-KR" sz="2000" dirty="0"/>
              <a:t>/June)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64100" y="11755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mysql</a:t>
            </a:r>
            <a:r>
              <a:rPr lang="ko-KR" altLang="en-US" dirty="0"/>
              <a:t> 정보 확인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입력 데이터 정보 확인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99754" y="2147303"/>
            <a:ext cx="5362921" cy="4154984"/>
            <a:chOff x="799754" y="2147303"/>
            <a:chExt cx="5362921" cy="4154984"/>
          </a:xfrm>
        </p:grpSpPr>
        <p:sp>
          <p:nvSpPr>
            <p:cNvPr id="4" name="직사각형 3"/>
            <p:cNvSpPr/>
            <p:nvPr/>
          </p:nvSpPr>
          <p:spPr>
            <a:xfrm>
              <a:off x="799754" y="2147303"/>
              <a:ext cx="5362921" cy="415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/>
                <a:t>&lt;?</a:t>
              </a:r>
              <a:r>
                <a:rPr lang="en-US" altLang="ko-KR" sz="1100" dirty="0" err="1"/>
                <a:t>php</a:t>
              </a:r>
              <a:endParaRPr lang="en-US" altLang="ko-KR" sz="1100" dirty="0"/>
            </a:p>
            <a:p>
              <a:br>
                <a:rPr lang="en-US" altLang="ko-KR" sz="1100" dirty="0"/>
              </a:br>
              <a:r>
                <a:rPr lang="en-US" altLang="ko-KR" sz="1100" dirty="0"/>
                <a:t>$host = 'localhost';</a:t>
              </a:r>
            </a:p>
            <a:p>
              <a:r>
                <a:rPr lang="en-US" altLang="ko-KR" sz="1100" dirty="0"/>
                <a:t>$username = 'root'; # MySQL </a:t>
              </a:r>
              <a:r>
                <a:rPr lang="ko-KR" altLang="en-US" sz="1100" dirty="0"/>
                <a:t>계정 아이디</a:t>
              </a:r>
            </a:p>
            <a:p>
              <a:r>
                <a:rPr lang="en-US" altLang="ko-KR" sz="1100" dirty="0"/>
                <a:t>$password = 'ishark2020';  # MySQL </a:t>
              </a:r>
              <a:r>
                <a:rPr lang="ko-KR" altLang="en-US" sz="1100" dirty="0"/>
                <a:t>계정 패스워드</a:t>
              </a:r>
            </a:p>
            <a:p>
              <a:r>
                <a:rPr lang="en-US" altLang="ko-KR" sz="1100" dirty="0"/>
                <a:t>$</a:t>
              </a:r>
              <a:r>
                <a:rPr lang="en-US" altLang="ko-KR" sz="1100" dirty="0" err="1"/>
                <a:t>dbname</a:t>
              </a:r>
              <a:r>
                <a:rPr lang="en-US" altLang="ko-KR" sz="1100" dirty="0"/>
                <a:t> = '</a:t>
              </a:r>
              <a:r>
                <a:rPr lang="en-US" altLang="ko-KR" sz="1100" dirty="0" err="1"/>
                <a:t>aduinotest</a:t>
              </a:r>
              <a:r>
                <a:rPr lang="en-US" altLang="ko-KR" sz="1100" dirty="0"/>
                <a:t>'; # DATABASE </a:t>
              </a:r>
              <a:r>
                <a:rPr lang="ko-KR" altLang="en-US" sz="1100" dirty="0"/>
                <a:t>이름</a:t>
              </a:r>
            </a:p>
            <a:p>
              <a:br>
                <a:rPr lang="ko-KR" altLang="en-US" sz="1100" dirty="0"/>
              </a:br>
              <a:r>
                <a:rPr lang="en-US" altLang="ko-KR" sz="1100" dirty="0"/>
                <a:t>$conn = </a:t>
              </a:r>
              <a:r>
                <a:rPr lang="en-US" altLang="ko-KR" sz="1100" dirty="0" err="1"/>
                <a:t>mysqli_connect</a:t>
              </a:r>
              <a:r>
                <a:rPr lang="en-US" altLang="ko-KR" sz="1100" dirty="0"/>
                <a:t>($host, $username, $password, $</a:t>
              </a:r>
              <a:r>
                <a:rPr lang="en-US" altLang="ko-KR" sz="1100" dirty="0" err="1"/>
                <a:t>dbname</a:t>
              </a:r>
              <a:r>
                <a:rPr lang="en-US" altLang="ko-KR" sz="1100" dirty="0"/>
                <a:t>);</a:t>
              </a:r>
            </a:p>
            <a:p>
              <a:br>
                <a:rPr lang="en-US" altLang="ko-KR" sz="1100" dirty="0"/>
              </a:br>
              <a:r>
                <a:rPr lang="en-US" altLang="ko-KR" sz="1100" dirty="0"/>
                <a:t>if (</a:t>
              </a:r>
              <a:r>
                <a:rPr lang="en-US" altLang="ko-KR" sz="1100" dirty="0" err="1"/>
                <a:t>mysqli_connect_errno</a:t>
              </a:r>
              <a:r>
                <a:rPr lang="en-US" altLang="ko-KR" sz="1100" dirty="0"/>
                <a:t>()){ </a:t>
              </a:r>
            </a:p>
            <a:p>
              <a:r>
                <a:rPr lang="en-US" altLang="ko-KR" sz="1100" dirty="0"/>
                <a:t>echo "ERROR: </a:t>
              </a:r>
              <a:r>
                <a:rPr lang="ko-KR" altLang="en-US" sz="1100" dirty="0"/>
                <a:t>데이타베이스에 연결할 수 없습니다</a:t>
              </a:r>
              <a:r>
                <a:rPr lang="en-US" altLang="ko-KR" sz="1100" dirty="0"/>
                <a:t>.  "</a:t>
              </a:r>
              <a:r>
                <a:rPr lang="ko-KR" altLang="en-US" sz="1100" dirty="0"/>
                <a:t> </a:t>
              </a:r>
              <a:r>
                <a:rPr lang="en-US" altLang="ko-KR" sz="1100" dirty="0"/>
                <a:t>. </a:t>
              </a:r>
              <a:r>
                <a:rPr lang="en-US" altLang="ko-KR" sz="1100" dirty="0" err="1"/>
                <a:t>mysqli_connect_error</a:t>
              </a:r>
              <a:r>
                <a:rPr lang="en-US" altLang="ko-KR" sz="1100" dirty="0"/>
                <a:t>();</a:t>
              </a:r>
            </a:p>
            <a:p>
              <a:r>
                <a:rPr lang="en-US" altLang="ko-KR" sz="1100" dirty="0"/>
                <a:t>exit;</a:t>
              </a:r>
            </a:p>
            <a:p>
              <a:r>
                <a:rPr lang="en-US" altLang="ko-KR" sz="1100" dirty="0"/>
                <a:t>}</a:t>
              </a:r>
            </a:p>
            <a:p>
              <a:r>
                <a:rPr lang="en-US" altLang="ko-KR" sz="1100" dirty="0"/>
                <a:t>else {</a:t>
              </a:r>
            </a:p>
            <a:p>
              <a:r>
                <a:rPr lang="en-US" altLang="ko-KR" sz="1100" dirty="0"/>
                <a:t>echo "DB : \"$</a:t>
              </a:r>
              <a:r>
                <a:rPr lang="en-US" altLang="ko-KR" sz="1100" dirty="0" err="1"/>
                <a:t>dbname</a:t>
              </a:r>
              <a:r>
                <a:rPr lang="en-US" altLang="ko-KR" sz="1100" dirty="0"/>
                <a:t>\"</a:t>
              </a:r>
              <a:r>
                <a:rPr lang="ko-KR" altLang="en-US" sz="1100" dirty="0"/>
                <a:t>에 접속 성공</a:t>
              </a:r>
              <a:r>
                <a:rPr lang="en-US" altLang="ko-KR" sz="1100" dirty="0"/>
                <a:t>.&lt;</a:t>
              </a:r>
              <a:r>
                <a:rPr lang="en-US" altLang="ko-KR" sz="1100" dirty="0" err="1"/>
                <a:t>br</a:t>
              </a:r>
              <a:r>
                <a:rPr lang="en-US" altLang="ko-KR" sz="1100" dirty="0"/>
                <a:t>/&gt;";</a:t>
              </a:r>
            </a:p>
            <a:p>
              <a:br>
                <a:rPr lang="en-US" altLang="ko-KR" sz="1100" dirty="0"/>
              </a:br>
              <a:r>
                <a:rPr lang="en-US" altLang="ko-KR" sz="1100" dirty="0"/>
                <a:t>$</a:t>
              </a:r>
              <a:r>
                <a:rPr lang="en-US" altLang="ko-KR" sz="1100" dirty="0" err="1"/>
                <a:t>num</a:t>
              </a:r>
              <a:r>
                <a:rPr lang="en-US" altLang="ko-KR" sz="1100" dirty="0"/>
                <a:t> = $_GET["</a:t>
              </a:r>
              <a:r>
                <a:rPr lang="en-US" altLang="ko-KR" sz="1100" dirty="0" err="1"/>
                <a:t>num</a:t>
              </a:r>
              <a:r>
                <a:rPr lang="en-US" altLang="ko-KR" sz="1100" dirty="0"/>
                <a:t>"];</a:t>
              </a:r>
            </a:p>
            <a:p>
              <a:r>
                <a:rPr lang="en-US" altLang="ko-KR" sz="1100" dirty="0"/>
                <a:t>$</a:t>
              </a:r>
              <a:r>
                <a:rPr lang="en-US" altLang="ko-KR" sz="1100" dirty="0" err="1"/>
                <a:t>tv</a:t>
              </a:r>
              <a:r>
                <a:rPr lang="en-US" altLang="ko-KR" sz="1100" dirty="0"/>
                <a:t> = $_GET["</a:t>
              </a:r>
              <a:r>
                <a:rPr lang="en-US" altLang="ko-KR" sz="1100" dirty="0" err="1"/>
                <a:t>tv</a:t>
              </a:r>
              <a:r>
                <a:rPr lang="en-US" altLang="ko-KR" sz="1100" dirty="0"/>
                <a:t>"];</a:t>
              </a:r>
            </a:p>
            <a:p>
              <a:r>
                <a:rPr lang="en-US" altLang="ko-KR" sz="1100" dirty="0"/>
                <a:t>$</a:t>
              </a:r>
              <a:r>
                <a:rPr lang="en-US" altLang="ko-KR" sz="1100" dirty="0" err="1"/>
                <a:t>sql</a:t>
              </a:r>
              <a:r>
                <a:rPr lang="en-US" altLang="ko-KR" sz="1100" dirty="0"/>
                <a:t> = "INSERT INTO test VALUES ($</a:t>
              </a:r>
              <a:r>
                <a:rPr lang="en-US" altLang="ko-KR" sz="1100" dirty="0" err="1"/>
                <a:t>num</a:t>
              </a:r>
              <a:r>
                <a:rPr lang="en-US" altLang="ko-KR" sz="1100" dirty="0"/>
                <a:t>, $</a:t>
              </a:r>
              <a:r>
                <a:rPr lang="en-US" altLang="ko-KR" sz="1100" dirty="0" err="1"/>
                <a:t>tv</a:t>
              </a:r>
              <a:r>
                <a:rPr lang="en-US" altLang="ko-KR" sz="1100" dirty="0"/>
                <a:t>)";</a:t>
              </a:r>
            </a:p>
            <a:p>
              <a:r>
                <a:rPr lang="en-US" altLang="ko-KR" sz="1100" dirty="0" err="1"/>
                <a:t>mysqli_query</a:t>
              </a:r>
              <a:r>
                <a:rPr lang="en-US" altLang="ko-KR" sz="1100" dirty="0"/>
                <a:t>($conn, $</a:t>
              </a:r>
              <a:r>
                <a:rPr lang="en-US" altLang="ko-KR" sz="1100" dirty="0" err="1"/>
                <a:t>sql</a:t>
              </a:r>
              <a:r>
                <a:rPr lang="en-US" altLang="ko-KR" sz="1100" dirty="0"/>
                <a:t>);</a:t>
              </a:r>
            </a:p>
            <a:p>
              <a:br>
                <a:rPr lang="en-US" altLang="ko-KR" sz="1100" dirty="0"/>
              </a:br>
              <a:r>
                <a:rPr lang="en-US" altLang="ko-KR" sz="1100" dirty="0" err="1"/>
                <a:t>mysqli_close</a:t>
              </a:r>
              <a:r>
                <a:rPr lang="en-US" altLang="ko-KR" sz="1100" dirty="0"/>
                <a:t>($conn);</a:t>
              </a:r>
            </a:p>
            <a:p>
              <a:r>
                <a:rPr lang="en-US" altLang="ko-KR" sz="1100" dirty="0"/>
                <a:t>}</a:t>
              </a:r>
            </a:p>
            <a:p>
              <a:r>
                <a:rPr lang="en-US" altLang="ko-KR" sz="1100" dirty="0"/>
                <a:t>?&gt; 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9754" y="2470754"/>
              <a:ext cx="3494116" cy="82939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99754" y="4862945"/>
              <a:ext cx="3219796" cy="54864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390064" y="2678573"/>
            <a:ext cx="4895850" cy="2799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000" dirty="0">
                <a:solidFill>
                  <a:sysClr val="windowText" lastClr="000000"/>
                </a:solidFill>
              </a:rPr>
              <a:t>1.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로컬</a:t>
            </a:r>
            <a:endParaRPr lang="en-US" altLang="ko-KR" sz="200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sz="2000" dirty="0">
                <a:solidFill>
                  <a:sysClr val="windowText" lastClr="000000"/>
                </a:solidFill>
              </a:rPr>
              <a:t>- 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xampp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다운로드</a:t>
            </a:r>
            <a:endParaRPr lang="en-US" altLang="ko-KR" sz="200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sz="2000" dirty="0">
                <a:solidFill>
                  <a:sysClr val="windowText" lastClr="000000"/>
                </a:solidFill>
              </a:rPr>
              <a:t>-C:\xampp\htdocs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에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파일명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).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php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저장</a:t>
            </a:r>
            <a:endParaRPr lang="en-US" altLang="ko-KR" sz="2000" dirty="0">
              <a:solidFill>
                <a:sysClr val="windowText" lastClr="000000"/>
              </a:solidFill>
            </a:endParaRPr>
          </a:p>
          <a:p>
            <a:pPr algn="just"/>
            <a:endParaRPr lang="en-US" altLang="ko-KR" sz="200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sz="2000" dirty="0">
                <a:solidFill>
                  <a:sysClr val="windowText" lastClr="000000"/>
                </a:solidFill>
              </a:rPr>
              <a:t>2. June</a:t>
            </a:r>
          </a:p>
          <a:p>
            <a:pPr algn="just"/>
            <a:r>
              <a:rPr lang="en-US" altLang="ko-KR" sz="20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아파치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php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설치</a:t>
            </a:r>
            <a:endParaRPr lang="en-US" altLang="ko-KR" sz="200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sz="2000" dirty="0">
                <a:solidFill>
                  <a:sysClr val="windowText" lastClr="000000"/>
                </a:solidFill>
              </a:rPr>
              <a:t>- vi /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var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/www/html/ (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파일명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).</a:t>
            </a:r>
            <a:r>
              <a:rPr lang="en-US" altLang="ko-KR" sz="2000" dirty="0" err="1">
                <a:solidFill>
                  <a:sysClr val="windowText" lastClr="000000"/>
                </a:solidFill>
              </a:rPr>
              <a:t>php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저장</a:t>
            </a: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11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1108740"/>
            <a:ext cx="11119073" cy="5220053"/>
            <a:chOff x="0" y="1108740"/>
            <a:chExt cx="11119073" cy="5220053"/>
          </a:xfrm>
        </p:grpSpPr>
        <p:grpSp>
          <p:nvGrpSpPr>
            <p:cNvPr id="8" name="그룹 7"/>
            <p:cNvGrpSpPr/>
            <p:nvPr/>
          </p:nvGrpSpPr>
          <p:grpSpPr>
            <a:xfrm>
              <a:off x="0" y="1951055"/>
              <a:ext cx="1558206" cy="3555365"/>
              <a:chOff x="607058" y="2065355"/>
              <a:chExt cx="1558206" cy="3555365"/>
            </a:xfrm>
          </p:grpSpPr>
          <p:cxnSp>
            <p:nvCxnSpPr>
              <p:cNvPr id="30" name="꺾인 연결선 29"/>
              <p:cNvCxnSpPr>
                <a:stCxn id="32" idx="3"/>
                <a:endCxn id="34" idx="0"/>
              </p:cNvCxnSpPr>
              <p:nvPr/>
            </p:nvCxnSpPr>
            <p:spPr>
              <a:xfrm flipH="1" flipV="1">
                <a:off x="1414778" y="2652095"/>
                <a:ext cx="750486" cy="2381885"/>
              </a:xfrm>
              <a:prstGeom prst="bentConnector3">
                <a:avLst>
                  <a:gd name="adj1" fmla="val -1270700"/>
                </a:avLst>
              </a:prstGeom>
              <a:ln w="508000">
                <a:solidFill>
                  <a:srgbClr val="CDDB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607058" y="2065355"/>
                <a:ext cx="1558206" cy="3555365"/>
                <a:chOff x="607058" y="2065355"/>
                <a:chExt cx="1558206" cy="3555365"/>
              </a:xfrm>
            </p:grpSpPr>
            <p:sp>
              <p:nvSpPr>
                <p:cNvPr id="32" name="이등변 삼각형 31"/>
                <p:cNvSpPr/>
                <p:nvPr/>
              </p:nvSpPr>
              <p:spPr>
                <a:xfrm rot="16200000">
                  <a:off x="1174664" y="4630120"/>
                  <a:ext cx="1173480" cy="807720"/>
                </a:xfrm>
                <a:prstGeom prst="triangle">
                  <a:avLst/>
                </a:prstGeom>
                <a:solidFill>
                  <a:srgbClr val="CDDBDF"/>
                </a:solidFill>
                <a:ln>
                  <a:solidFill>
                    <a:srgbClr val="CDDB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3" name="그룹 32"/>
                <p:cNvGrpSpPr/>
                <p:nvPr/>
              </p:nvGrpSpPr>
              <p:grpSpPr>
                <a:xfrm>
                  <a:off x="607058" y="2065355"/>
                  <a:ext cx="1154346" cy="1173480"/>
                  <a:chOff x="1454783" y="2265380"/>
                  <a:chExt cx="1154346" cy="1173480"/>
                </a:xfrm>
              </p:grpSpPr>
              <p:sp>
                <p:nvSpPr>
                  <p:cNvPr id="34" name="이등변 삼각형 33"/>
                  <p:cNvSpPr/>
                  <p:nvPr/>
                </p:nvSpPr>
                <p:spPr>
                  <a:xfrm rot="5400000" flipH="1">
                    <a:off x="1271903" y="2448260"/>
                    <a:ext cx="1173480" cy="807720"/>
                  </a:xfrm>
                  <a:prstGeom prst="triangle">
                    <a:avLst/>
                  </a:pr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이등변 삼각형 34"/>
                  <p:cNvSpPr/>
                  <p:nvPr/>
                </p:nvSpPr>
                <p:spPr>
                  <a:xfrm rot="5400000" flipH="1">
                    <a:off x="2184021" y="2678807"/>
                    <a:ext cx="503590" cy="346626"/>
                  </a:xfrm>
                  <a:prstGeom prst="triangle">
                    <a:avLst/>
                  </a:pr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9" name="그룹 8"/>
            <p:cNvGrpSpPr/>
            <p:nvPr/>
          </p:nvGrpSpPr>
          <p:grpSpPr>
            <a:xfrm>
              <a:off x="934913" y="1108740"/>
              <a:ext cx="2862025" cy="1564131"/>
              <a:chOff x="142952" y="1128683"/>
              <a:chExt cx="2862025" cy="1564131"/>
            </a:xfrm>
          </p:grpSpPr>
          <p:sp>
            <p:nvSpPr>
              <p:cNvPr id="28" name="자유형 27"/>
              <p:cNvSpPr/>
              <p:nvPr/>
            </p:nvSpPr>
            <p:spPr>
              <a:xfrm>
                <a:off x="142952" y="1128683"/>
                <a:ext cx="2862025" cy="1137550"/>
              </a:xfrm>
              <a:custGeom>
                <a:avLst/>
                <a:gdLst>
                  <a:gd name="connsiteX0" fmla="*/ 0 w 2862025"/>
                  <a:gd name="connsiteY0" fmla="*/ 0 h 1137550"/>
                  <a:gd name="connsiteX1" fmla="*/ 2862025 w 2862025"/>
                  <a:gd name="connsiteY1" fmla="*/ 0 h 1137550"/>
                  <a:gd name="connsiteX2" fmla="*/ 2862025 w 2862025"/>
                  <a:gd name="connsiteY2" fmla="*/ 1137550 h 1137550"/>
                  <a:gd name="connsiteX3" fmla="*/ 0 w 2862025"/>
                  <a:gd name="connsiteY3" fmla="*/ 1137550 h 1137550"/>
                  <a:gd name="connsiteX4" fmla="*/ 0 w 2862025"/>
                  <a:gd name="connsiteY4" fmla="*/ 0 h 113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025" h="1137550">
                    <a:moveTo>
                      <a:pt x="0" y="0"/>
                    </a:moveTo>
                    <a:lnTo>
                      <a:pt x="2862025" y="0"/>
                    </a:lnTo>
                    <a:lnTo>
                      <a:pt x="2862025" y="1137550"/>
                    </a:lnTo>
                    <a:lnTo>
                      <a:pt x="0" y="113755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4912" tIns="184912" rIns="184912" bIns="184912" numCol="1" spcCol="1270" anchor="b" anchorCtr="0">
                <a:noAutofit/>
              </a:bodyPr>
              <a:lstStyle/>
              <a:p>
                <a:pPr lvl="0" algn="ctr" defTabSz="1155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600" b="1" kern="1200" dirty="0" err="1"/>
                  <a:t>모비우스란</a:t>
                </a:r>
                <a:r>
                  <a:rPr lang="en-US" altLang="ko-KR" sz="2600" b="1" kern="1200" dirty="0"/>
                  <a:t>?</a:t>
                </a:r>
                <a:endParaRPr lang="ko-KR" altLang="en-US" sz="2600" b="1" kern="1200" dirty="0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1431771" y="2408427"/>
                <a:ext cx="284387" cy="284387"/>
              </a:xfrm>
              <a:prstGeom prst="ellipse">
                <a:avLst/>
              </a:pr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10" name="그룹 9"/>
            <p:cNvGrpSpPr/>
            <p:nvPr/>
          </p:nvGrpSpPr>
          <p:grpSpPr>
            <a:xfrm>
              <a:off x="3913163" y="2388484"/>
              <a:ext cx="2324487" cy="1564132"/>
              <a:chOff x="3121202" y="2408427"/>
              <a:chExt cx="2324487" cy="1564132"/>
            </a:xfrm>
          </p:grpSpPr>
          <p:sp>
            <p:nvSpPr>
              <p:cNvPr id="26" name="자유형 25"/>
              <p:cNvSpPr/>
              <p:nvPr/>
            </p:nvSpPr>
            <p:spPr>
              <a:xfrm>
                <a:off x="3121202" y="2835009"/>
                <a:ext cx="2324487" cy="1137550"/>
              </a:xfrm>
              <a:custGeom>
                <a:avLst/>
                <a:gdLst>
                  <a:gd name="connsiteX0" fmla="*/ 0 w 2324487"/>
                  <a:gd name="connsiteY0" fmla="*/ 0 h 1137550"/>
                  <a:gd name="connsiteX1" fmla="*/ 2324487 w 2324487"/>
                  <a:gd name="connsiteY1" fmla="*/ 0 h 1137550"/>
                  <a:gd name="connsiteX2" fmla="*/ 2324487 w 2324487"/>
                  <a:gd name="connsiteY2" fmla="*/ 1137550 h 1137550"/>
                  <a:gd name="connsiteX3" fmla="*/ 0 w 2324487"/>
                  <a:gd name="connsiteY3" fmla="*/ 1137550 h 1137550"/>
                  <a:gd name="connsiteX4" fmla="*/ 0 w 2324487"/>
                  <a:gd name="connsiteY4" fmla="*/ 0 h 113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4487" h="1137550">
                    <a:moveTo>
                      <a:pt x="0" y="0"/>
                    </a:moveTo>
                    <a:lnTo>
                      <a:pt x="2324487" y="0"/>
                    </a:lnTo>
                    <a:lnTo>
                      <a:pt x="2324487" y="1137550"/>
                    </a:lnTo>
                    <a:lnTo>
                      <a:pt x="0" y="113755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4912" tIns="184912" rIns="184912" bIns="184912" numCol="1" spcCol="1270" anchor="t" anchorCtr="0">
                <a:noAutofit/>
              </a:bodyPr>
              <a:lstStyle/>
              <a:p>
                <a:pPr lvl="0" algn="ctr" defTabSz="1155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600" b="1" kern="1200" dirty="0"/>
                  <a:t>설치과정</a:t>
                </a: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4141251" y="2408427"/>
                <a:ext cx="284387" cy="284387"/>
              </a:xfrm>
              <a:prstGeom prst="ellipse">
                <a:avLst/>
              </a:pr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11" name="그룹 10"/>
            <p:cNvGrpSpPr/>
            <p:nvPr/>
          </p:nvGrpSpPr>
          <p:grpSpPr>
            <a:xfrm>
              <a:off x="6078735" y="1108740"/>
              <a:ext cx="2874766" cy="1564131"/>
              <a:chOff x="5286774" y="1128683"/>
              <a:chExt cx="2874766" cy="1564131"/>
            </a:xfrm>
          </p:grpSpPr>
          <p:sp>
            <p:nvSpPr>
              <p:cNvPr id="24" name="자유형 23"/>
              <p:cNvSpPr/>
              <p:nvPr/>
            </p:nvSpPr>
            <p:spPr>
              <a:xfrm>
                <a:off x="5286774" y="1128683"/>
                <a:ext cx="2874766" cy="1137550"/>
              </a:xfrm>
              <a:custGeom>
                <a:avLst/>
                <a:gdLst>
                  <a:gd name="connsiteX0" fmla="*/ 0 w 2324487"/>
                  <a:gd name="connsiteY0" fmla="*/ 0 h 1137550"/>
                  <a:gd name="connsiteX1" fmla="*/ 2324487 w 2324487"/>
                  <a:gd name="connsiteY1" fmla="*/ 0 h 1137550"/>
                  <a:gd name="connsiteX2" fmla="*/ 2324487 w 2324487"/>
                  <a:gd name="connsiteY2" fmla="*/ 1137550 h 1137550"/>
                  <a:gd name="connsiteX3" fmla="*/ 0 w 2324487"/>
                  <a:gd name="connsiteY3" fmla="*/ 1137550 h 1137550"/>
                  <a:gd name="connsiteX4" fmla="*/ 0 w 2324487"/>
                  <a:gd name="connsiteY4" fmla="*/ 0 h 113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4487" h="1137550">
                    <a:moveTo>
                      <a:pt x="0" y="0"/>
                    </a:moveTo>
                    <a:lnTo>
                      <a:pt x="2324487" y="0"/>
                    </a:lnTo>
                    <a:lnTo>
                      <a:pt x="2324487" y="1137550"/>
                    </a:lnTo>
                    <a:lnTo>
                      <a:pt x="0" y="113755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4912" tIns="184912" rIns="184912" bIns="184912" numCol="1" spcCol="1270" anchor="b" anchorCtr="0">
                <a:noAutofit/>
              </a:bodyPr>
              <a:lstStyle/>
              <a:p>
                <a:pPr lvl="0" algn="ctr" defTabSz="1155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600" b="1" kern="1200" dirty="0" err="1"/>
                  <a:t>아두이노</a:t>
                </a:r>
                <a:r>
                  <a:rPr lang="ko-KR" altLang="en-US" sz="2600" b="1" kern="1200" dirty="0"/>
                  <a:t> </a:t>
                </a:r>
                <a:r>
                  <a:rPr lang="en-US" altLang="ko-KR" sz="2600" b="1" kern="1200" dirty="0"/>
                  <a:t>IDE</a:t>
                </a:r>
                <a:endParaRPr lang="ko-KR" altLang="en-US" sz="2600" b="1" kern="1200" dirty="0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6581963" y="2408427"/>
                <a:ext cx="284387" cy="284387"/>
              </a:xfrm>
              <a:prstGeom prst="ellipse">
                <a:avLst/>
              </a:pr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12" name="그룹 11"/>
            <p:cNvGrpSpPr/>
            <p:nvPr/>
          </p:nvGrpSpPr>
          <p:grpSpPr>
            <a:xfrm>
              <a:off x="8794586" y="2388484"/>
              <a:ext cx="2324487" cy="1564132"/>
              <a:chOff x="8002625" y="2408427"/>
              <a:chExt cx="2324487" cy="1564132"/>
            </a:xfrm>
          </p:grpSpPr>
          <p:sp>
            <p:nvSpPr>
              <p:cNvPr id="22" name="자유형 21"/>
              <p:cNvSpPr/>
              <p:nvPr/>
            </p:nvSpPr>
            <p:spPr>
              <a:xfrm>
                <a:off x="8002625" y="2835009"/>
                <a:ext cx="2324487" cy="1137550"/>
              </a:xfrm>
              <a:custGeom>
                <a:avLst/>
                <a:gdLst>
                  <a:gd name="connsiteX0" fmla="*/ 0 w 2324487"/>
                  <a:gd name="connsiteY0" fmla="*/ 0 h 1137550"/>
                  <a:gd name="connsiteX1" fmla="*/ 2324487 w 2324487"/>
                  <a:gd name="connsiteY1" fmla="*/ 0 h 1137550"/>
                  <a:gd name="connsiteX2" fmla="*/ 2324487 w 2324487"/>
                  <a:gd name="connsiteY2" fmla="*/ 1137550 h 1137550"/>
                  <a:gd name="connsiteX3" fmla="*/ 0 w 2324487"/>
                  <a:gd name="connsiteY3" fmla="*/ 1137550 h 1137550"/>
                  <a:gd name="connsiteX4" fmla="*/ 0 w 2324487"/>
                  <a:gd name="connsiteY4" fmla="*/ 0 h 113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4487" h="1137550">
                    <a:moveTo>
                      <a:pt x="0" y="0"/>
                    </a:moveTo>
                    <a:lnTo>
                      <a:pt x="2324487" y="0"/>
                    </a:lnTo>
                    <a:lnTo>
                      <a:pt x="2324487" y="1137550"/>
                    </a:lnTo>
                    <a:lnTo>
                      <a:pt x="0" y="113755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4912" tIns="184912" rIns="184912" bIns="184912" numCol="1" spcCol="1270" anchor="t" anchorCtr="0">
                <a:noAutofit/>
              </a:bodyPr>
              <a:lstStyle/>
              <a:p>
                <a:pPr lvl="0" algn="ctr" defTabSz="1155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600" b="1" kern="1200" dirty="0"/>
                  <a:t>통신 제어</a:t>
                </a: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9022675" y="2408427"/>
                <a:ext cx="284387" cy="284387"/>
              </a:xfrm>
              <a:prstGeom prst="ellipse">
                <a:avLst/>
              </a:pr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13" name="그룹 12"/>
            <p:cNvGrpSpPr/>
            <p:nvPr/>
          </p:nvGrpSpPr>
          <p:grpSpPr>
            <a:xfrm>
              <a:off x="1140496" y="3484917"/>
              <a:ext cx="3285142" cy="1564131"/>
              <a:chOff x="690777" y="3762681"/>
              <a:chExt cx="3285142" cy="1564131"/>
            </a:xfrm>
          </p:grpSpPr>
          <p:sp>
            <p:nvSpPr>
              <p:cNvPr id="20" name="자유형 19"/>
              <p:cNvSpPr/>
              <p:nvPr/>
            </p:nvSpPr>
            <p:spPr>
              <a:xfrm>
                <a:off x="690777" y="3762681"/>
                <a:ext cx="3285142" cy="1137550"/>
              </a:xfrm>
              <a:custGeom>
                <a:avLst/>
                <a:gdLst>
                  <a:gd name="connsiteX0" fmla="*/ 0 w 3285142"/>
                  <a:gd name="connsiteY0" fmla="*/ 0 h 1137550"/>
                  <a:gd name="connsiteX1" fmla="*/ 3285142 w 3285142"/>
                  <a:gd name="connsiteY1" fmla="*/ 0 h 1137550"/>
                  <a:gd name="connsiteX2" fmla="*/ 3285142 w 3285142"/>
                  <a:gd name="connsiteY2" fmla="*/ 1137550 h 1137550"/>
                  <a:gd name="connsiteX3" fmla="*/ 0 w 3285142"/>
                  <a:gd name="connsiteY3" fmla="*/ 1137550 h 1137550"/>
                  <a:gd name="connsiteX4" fmla="*/ 0 w 3285142"/>
                  <a:gd name="connsiteY4" fmla="*/ 0 h 113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5142" h="1137550">
                    <a:moveTo>
                      <a:pt x="0" y="0"/>
                    </a:moveTo>
                    <a:lnTo>
                      <a:pt x="3285142" y="0"/>
                    </a:lnTo>
                    <a:lnTo>
                      <a:pt x="3285142" y="1137550"/>
                    </a:lnTo>
                    <a:lnTo>
                      <a:pt x="0" y="113755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4912" tIns="184912" rIns="184912" bIns="184912" numCol="1" spcCol="1270" anchor="b" anchorCtr="0">
                <a:noAutofit/>
              </a:bodyPr>
              <a:lstStyle/>
              <a:p>
                <a:pPr lvl="0" algn="ctr" defTabSz="1155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600" b="1" kern="1200" dirty="0"/>
                  <a:t>_</a:t>
                </a:r>
                <a:r>
                  <a:rPr lang="en-US" altLang="ko-KR" sz="2600" b="1" kern="1200" dirty="0" err="1"/>
                  <a:t>nodeMCU</a:t>
                </a:r>
                <a:endParaRPr lang="ko-KR" altLang="en-US" sz="2600" b="1" kern="1200" dirty="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191155" y="5042425"/>
                <a:ext cx="284387" cy="284387"/>
              </a:xfrm>
              <a:prstGeom prst="ellipse">
                <a:avLst/>
              </a:pr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14" name="그룹 13"/>
            <p:cNvGrpSpPr/>
            <p:nvPr/>
          </p:nvGrpSpPr>
          <p:grpSpPr>
            <a:xfrm>
              <a:off x="4021699" y="4764661"/>
              <a:ext cx="3285142" cy="1564132"/>
              <a:chOff x="4140177" y="5042425"/>
              <a:chExt cx="3285142" cy="1564132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4140177" y="5469007"/>
                <a:ext cx="3285142" cy="1137550"/>
              </a:xfrm>
              <a:custGeom>
                <a:avLst/>
                <a:gdLst>
                  <a:gd name="connsiteX0" fmla="*/ 0 w 3285142"/>
                  <a:gd name="connsiteY0" fmla="*/ 0 h 1137550"/>
                  <a:gd name="connsiteX1" fmla="*/ 3285142 w 3285142"/>
                  <a:gd name="connsiteY1" fmla="*/ 0 h 1137550"/>
                  <a:gd name="connsiteX2" fmla="*/ 3285142 w 3285142"/>
                  <a:gd name="connsiteY2" fmla="*/ 1137550 h 1137550"/>
                  <a:gd name="connsiteX3" fmla="*/ 0 w 3285142"/>
                  <a:gd name="connsiteY3" fmla="*/ 1137550 h 1137550"/>
                  <a:gd name="connsiteX4" fmla="*/ 0 w 3285142"/>
                  <a:gd name="connsiteY4" fmla="*/ 0 h 113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5142" h="1137550">
                    <a:moveTo>
                      <a:pt x="0" y="0"/>
                    </a:moveTo>
                    <a:lnTo>
                      <a:pt x="3285142" y="0"/>
                    </a:lnTo>
                    <a:lnTo>
                      <a:pt x="3285142" y="1137550"/>
                    </a:lnTo>
                    <a:lnTo>
                      <a:pt x="0" y="113755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4912" tIns="184912" rIns="184912" bIns="184912" numCol="1" spcCol="1270" anchor="t" anchorCtr="0">
                <a:noAutofit/>
              </a:bodyPr>
              <a:lstStyle/>
              <a:p>
                <a:pPr lvl="0" algn="ctr" defTabSz="1155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600" b="1" kern="1200" dirty="0"/>
                  <a:t>_Feather M0</a:t>
                </a:r>
                <a:endParaRPr lang="ko-KR" altLang="en-US" sz="2600" b="1" kern="1200" dirty="0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5640555" y="5042425"/>
                <a:ext cx="284387" cy="284387"/>
              </a:xfrm>
              <a:prstGeom prst="ellipse">
                <a:avLst/>
              </a:pr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15" name="그룹 14"/>
            <p:cNvGrpSpPr/>
            <p:nvPr/>
          </p:nvGrpSpPr>
          <p:grpSpPr>
            <a:xfrm>
              <a:off x="6902902" y="3484917"/>
              <a:ext cx="3285142" cy="1564131"/>
              <a:chOff x="7589577" y="3762681"/>
              <a:chExt cx="3285142" cy="1564131"/>
            </a:xfrm>
          </p:grpSpPr>
          <p:sp>
            <p:nvSpPr>
              <p:cNvPr id="16" name="자유형 15"/>
              <p:cNvSpPr/>
              <p:nvPr/>
            </p:nvSpPr>
            <p:spPr>
              <a:xfrm>
                <a:off x="7589577" y="3762681"/>
                <a:ext cx="3285142" cy="1137550"/>
              </a:xfrm>
              <a:custGeom>
                <a:avLst/>
                <a:gdLst>
                  <a:gd name="connsiteX0" fmla="*/ 0 w 3285142"/>
                  <a:gd name="connsiteY0" fmla="*/ 0 h 1137550"/>
                  <a:gd name="connsiteX1" fmla="*/ 3285142 w 3285142"/>
                  <a:gd name="connsiteY1" fmla="*/ 0 h 1137550"/>
                  <a:gd name="connsiteX2" fmla="*/ 3285142 w 3285142"/>
                  <a:gd name="connsiteY2" fmla="*/ 1137550 h 1137550"/>
                  <a:gd name="connsiteX3" fmla="*/ 0 w 3285142"/>
                  <a:gd name="connsiteY3" fmla="*/ 1137550 h 1137550"/>
                  <a:gd name="connsiteX4" fmla="*/ 0 w 3285142"/>
                  <a:gd name="connsiteY4" fmla="*/ 0 h 1137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5142" h="1137550">
                    <a:moveTo>
                      <a:pt x="0" y="0"/>
                    </a:moveTo>
                    <a:lnTo>
                      <a:pt x="3285142" y="0"/>
                    </a:lnTo>
                    <a:lnTo>
                      <a:pt x="3285142" y="1137550"/>
                    </a:lnTo>
                    <a:lnTo>
                      <a:pt x="0" y="113755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4912" tIns="184912" rIns="184912" bIns="184912" numCol="1" spcCol="1270" anchor="b" anchorCtr="0">
                <a:noAutofit/>
              </a:bodyPr>
              <a:lstStyle/>
              <a:p>
                <a:pPr lvl="0" algn="ctr" defTabSz="11557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600" b="1" dirty="0"/>
                  <a:t>&amp;Cube</a:t>
                </a:r>
                <a:endParaRPr lang="ko-KR" altLang="en-US" sz="2600" b="1" kern="1200" dirty="0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9089954" y="5042425"/>
                <a:ext cx="284387" cy="284387"/>
              </a:xfrm>
              <a:prstGeom prst="ellipse">
                <a:avLst/>
              </a:pr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327325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통신 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5800" y="1179822"/>
            <a:ext cx="9447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DB </a:t>
            </a:r>
            <a:r>
              <a:rPr lang="ko-KR" altLang="en-US" sz="2400" b="1" dirty="0"/>
              <a:t>연결</a:t>
            </a:r>
            <a:endParaRPr lang="en-US" altLang="ko-KR" sz="2400" b="1" dirty="0"/>
          </a:p>
          <a:p>
            <a:r>
              <a:rPr lang="ko-KR" altLang="en-US" sz="2000" dirty="0"/>
              <a:t>보드 </a:t>
            </a:r>
            <a:r>
              <a:rPr lang="en-US" altLang="ko-KR" sz="2000" dirty="0"/>
              <a:t>– DB</a:t>
            </a:r>
            <a:r>
              <a:rPr lang="ko-KR" altLang="en-US" sz="2000" dirty="0"/>
              <a:t> </a:t>
            </a:r>
            <a:r>
              <a:rPr lang="en-US" altLang="ko-KR" sz="2000" dirty="0"/>
              <a:t>(June)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49460" y="2446522"/>
            <a:ext cx="3149312" cy="3150524"/>
            <a:chOff x="475038" y="2446522"/>
            <a:chExt cx="3149312" cy="315052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975" y="2842952"/>
              <a:ext cx="2971438" cy="2357665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475038" y="2446522"/>
              <a:ext cx="3149312" cy="315052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93229" y="2446522"/>
            <a:ext cx="3149312" cy="3150524"/>
            <a:chOff x="8218807" y="2446522"/>
            <a:chExt cx="3149312" cy="3150524"/>
          </a:xfrm>
        </p:grpSpPr>
        <p:pic>
          <p:nvPicPr>
            <p:cNvPr id="12" name="Picture 4" descr="Golang] MySQL-Driver GitHub 번역 및 사용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6026" y="3460848"/>
              <a:ext cx="2174874" cy="1121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8218807" y="2446522"/>
              <a:ext cx="3149312" cy="315052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오른쪽 화살표 13"/>
          <p:cNvSpPr/>
          <p:nvPr/>
        </p:nvSpPr>
        <p:spPr>
          <a:xfrm>
            <a:off x="4052231" y="3724102"/>
            <a:ext cx="4087538" cy="58189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89903" y="1385361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i="1" dirty="0"/>
              <a:t>로컬 사용시 포트 </a:t>
            </a:r>
            <a:r>
              <a:rPr lang="ko-KR" altLang="en-US" i="1" dirty="0" err="1"/>
              <a:t>포워딩</a:t>
            </a:r>
            <a:r>
              <a:rPr lang="ko-KR" altLang="en-US" i="1" dirty="0"/>
              <a:t> 해결 후 사용가능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824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통신 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5799" y="1179822"/>
            <a:ext cx="1025797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DB </a:t>
            </a:r>
            <a:r>
              <a:rPr lang="ko-KR" altLang="en-US" sz="2400" b="1" dirty="0"/>
              <a:t>연결</a:t>
            </a:r>
            <a:endParaRPr lang="en-US" altLang="ko-KR" sz="2400" b="1" dirty="0"/>
          </a:p>
          <a:p>
            <a:r>
              <a:rPr lang="ko-KR" altLang="en-US" sz="2000" dirty="0"/>
              <a:t>보드 </a:t>
            </a:r>
            <a:r>
              <a:rPr lang="en-US" altLang="ko-KR" sz="2000" dirty="0"/>
              <a:t>– DB</a:t>
            </a:r>
            <a:r>
              <a:rPr lang="ko-KR" altLang="en-US" sz="2000" dirty="0"/>
              <a:t> </a:t>
            </a:r>
            <a:r>
              <a:rPr lang="en-US" altLang="ko-KR" sz="2000" dirty="0"/>
              <a:t>(June)</a:t>
            </a:r>
          </a:p>
          <a:p>
            <a:endParaRPr lang="en-US" altLang="ko-KR" dirty="0"/>
          </a:p>
          <a:p>
            <a:r>
              <a:rPr lang="en-US" altLang="ko-KR" dirty="0"/>
              <a:t>#--- </a:t>
            </a:r>
            <a:r>
              <a:rPr lang="ko-KR" altLang="en-US" dirty="0"/>
              <a:t>라이브러리 설치</a:t>
            </a:r>
            <a:endParaRPr lang="en-US" altLang="ko-KR" dirty="0"/>
          </a:p>
          <a:p>
            <a:r>
              <a:rPr lang="ko-KR" altLang="en-US" dirty="0"/>
              <a:t>스케치 </a:t>
            </a:r>
            <a:r>
              <a:rPr lang="en-US" altLang="ko-KR" dirty="0"/>
              <a:t>– </a:t>
            </a:r>
            <a:r>
              <a:rPr lang="ko-KR" altLang="en-US" dirty="0"/>
              <a:t>라이브러리 포함하기 </a:t>
            </a:r>
            <a:r>
              <a:rPr lang="en-US" altLang="ko-KR" dirty="0"/>
              <a:t>– </a:t>
            </a:r>
            <a:r>
              <a:rPr lang="ko-KR" altLang="en-US" dirty="0"/>
              <a:t>라이브러리 관리</a:t>
            </a:r>
            <a:r>
              <a:rPr lang="en-US" altLang="ko-KR" dirty="0"/>
              <a:t>… - ‘MySQL Connector Arduino’ </a:t>
            </a:r>
            <a:r>
              <a:rPr lang="ko-KR" altLang="en-US" dirty="0"/>
              <a:t>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#--- </a:t>
            </a:r>
            <a:r>
              <a:rPr lang="ko-KR" altLang="en-US" dirty="0"/>
              <a:t>예제 실행</a:t>
            </a: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– </a:t>
            </a:r>
            <a:r>
              <a:rPr lang="ko-KR" altLang="en-US" dirty="0"/>
              <a:t>예제 </a:t>
            </a:r>
            <a:r>
              <a:rPr lang="en-US" altLang="ko-KR" dirty="0"/>
              <a:t>- </a:t>
            </a:r>
            <a:r>
              <a:rPr lang="ko-KR" altLang="en-US" dirty="0"/>
              <a:t> 사용자 지정 라이브러리의 예제 </a:t>
            </a:r>
            <a:r>
              <a:rPr lang="en-US" altLang="ko-KR" dirty="0"/>
              <a:t>– MySQL Connector Arduino – basic_insert_esp8266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#--- </a:t>
            </a:r>
            <a:r>
              <a:rPr lang="ko-KR" altLang="en-US" dirty="0"/>
              <a:t>해당 내용 수정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3945228" y="3723543"/>
            <a:ext cx="7500259" cy="283154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IPAddress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server_addr</a:t>
            </a:r>
            <a:r>
              <a:rPr lang="en-US" altLang="ko-KR" sz="1600" dirty="0"/>
              <a:t>(220,64,91,51);  // IP of the MySQL *server* here</a:t>
            </a:r>
          </a:p>
          <a:p>
            <a:r>
              <a:rPr lang="en-US" altLang="ko-KR" sz="1600" dirty="0"/>
              <a:t>char user[] = "root";              // MySQL user login username</a:t>
            </a:r>
          </a:p>
          <a:p>
            <a:r>
              <a:rPr lang="en-US" altLang="ko-KR" sz="1600" dirty="0"/>
              <a:t>char password[] = "ishark2020";        // MySQL user login password</a:t>
            </a:r>
          </a:p>
          <a:p>
            <a:endParaRPr lang="en-US" altLang="ko-KR" sz="1600" dirty="0"/>
          </a:p>
          <a:p>
            <a:r>
              <a:rPr lang="en-US" altLang="ko-KR" sz="1600" dirty="0"/>
              <a:t>// Sample query</a:t>
            </a:r>
          </a:p>
          <a:p>
            <a:r>
              <a:rPr lang="en-US" altLang="ko-KR" sz="1600" dirty="0"/>
              <a:t>char INSERT_SQL[] = "INSERT INTO </a:t>
            </a:r>
            <a:r>
              <a:rPr lang="en-US" altLang="ko-KR" sz="1600" dirty="0" err="1"/>
              <a:t>test.arduino</a:t>
            </a:r>
            <a:r>
              <a:rPr lang="en-US" altLang="ko-KR" sz="1600" dirty="0"/>
              <a:t> VALUES ('Hello, Arduino!')";</a:t>
            </a:r>
          </a:p>
          <a:p>
            <a:r>
              <a:rPr lang="en-US" altLang="ko-KR" sz="1600" dirty="0"/>
              <a:t>//insert into (database).(table) values ()</a:t>
            </a:r>
          </a:p>
          <a:p>
            <a:endParaRPr lang="en-US" altLang="ko-KR" sz="1600" dirty="0"/>
          </a:p>
          <a:p>
            <a:r>
              <a:rPr lang="en-US" altLang="ko-KR" sz="1600" dirty="0"/>
              <a:t>// </a:t>
            </a:r>
            <a:r>
              <a:rPr lang="en-US" altLang="ko-KR" sz="1600" dirty="0" err="1"/>
              <a:t>WiFi</a:t>
            </a:r>
            <a:r>
              <a:rPr lang="en-US" altLang="ko-KR" sz="1600" dirty="0"/>
              <a:t> card example</a:t>
            </a:r>
          </a:p>
          <a:p>
            <a:r>
              <a:rPr lang="en-US" altLang="ko-KR" sz="1600" dirty="0"/>
              <a:t>char </a:t>
            </a:r>
            <a:r>
              <a:rPr lang="en-US" altLang="ko-KR" sz="1600" dirty="0" err="1"/>
              <a:t>ssid</a:t>
            </a:r>
            <a:r>
              <a:rPr lang="en-US" altLang="ko-KR" sz="1600" dirty="0"/>
              <a:t>[] = "rntime2.4G";         // your SSID</a:t>
            </a:r>
          </a:p>
          <a:p>
            <a:r>
              <a:rPr lang="en-US" altLang="ko-KR" sz="1600" dirty="0"/>
              <a:t>char pass[] = "</a:t>
            </a:r>
            <a:r>
              <a:rPr lang="en-US" altLang="ko-KR" sz="1600" dirty="0" err="1"/>
              <a:t>rntime</a:t>
            </a:r>
            <a:r>
              <a:rPr lang="en-US" altLang="ko-KR" sz="1600" dirty="0"/>
              <a:t>!@";     // your SSID Password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6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통신 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5800" y="1179822"/>
            <a:ext cx="9447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모바일 연결</a:t>
            </a:r>
            <a:endParaRPr lang="en-US" altLang="ko-KR" sz="2400" b="1" dirty="0"/>
          </a:p>
          <a:p>
            <a:r>
              <a:rPr lang="en-US" altLang="ko-KR" sz="2000" dirty="0" err="1"/>
              <a:t>nodeMCU</a:t>
            </a:r>
            <a:r>
              <a:rPr lang="en-US" altLang="ko-KR" sz="2000" dirty="0"/>
              <a:t> – MQTT (June) – </a:t>
            </a:r>
            <a:r>
              <a:rPr lang="ko-KR" altLang="en-US" sz="2000" dirty="0"/>
              <a:t>모바일</a:t>
            </a: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189903" y="1385361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i="1" dirty="0"/>
              <a:t>로컬 사용시 포트 </a:t>
            </a:r>
            <a:r>
              <a:rPr lang="ko-KR" altLang="en-US" i="1" dirty="0" err="1"/>
              <a:t>포워딩</a:t>
            </a:r>
            <a:r>
              <a:rPr lang="ko-KR" altLang="en-US" i="1" dirty="0"/>
              <a:t> 해결 후 사용가능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49460" y="2446522"/>
            <a:ext cx="3149312" cy="3150524"/>
            <a:chOff x="475038" y="2446522"/>
            <a:chExt cx="3149312" cy="31505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975" y="2842952"/>
              <a:ext cx="2971438" cy="2357665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75038" y="2446522"/>
              <a:ext cx="3149312" cy="315052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8393229" y="2446522"/>
            <a:ext cx="3149312" cy="315052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052231" y="3148302"/>
            <a:ext cx="215654" cy="58189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924115" y="3148302"/>
            <a:ext cx="215654" cy="58189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flipH="1">
            <a:off x="4052231" y="4313375"/>
            <a:ext cx="215654" cy="58189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flipH="1">
            <a:off x="7924115" y="4313375"/>
            <a:ext cx="215654" cy="58189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스마트리더지도사님의 전화번호저장방법 7가지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020" y="2792918"/>
            <a:ext cx="2457731" cy="2457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4521344" y="2446522"/>
            <a:ext cx="3149312" cy="3150524"/>
            <a:chOff x="4521344" y="2446522"/>
            <a:chExt cx="3149312" cy="3150524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521344" y="2446522"/>
              <a:ext cx="3149312" cy="315052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6" name="Picture 8" descr="MQTT Specificati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610" y="3000943"/>
              <a:ext cx="2382780" cy="2041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6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통신 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5800" y="1179822"/>
            <a:ext cx="9447012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모바일 연결</a:t>
            </a:r>
            <a:endParaRPr lang="en-US" altLang="ko-KR" sz="2400" b="1" dirty="0"/>
          </a:p>
          <a:p>
            <a:r>
              <a:rPr lang="en-US" altLang="ko-KR" sz="2000" dirty="0" err="1"/>
              <a:t>nodeMCU</a:t>
            </a:r>
            <a:r>
              <a:rPr lang="en-US" altLang="ko-KR" sz="2000" dirty="0"/>
              <a:t> – MQTT (June) – </a:t>
            </a:r>
            <a:r>
              <a:rPr lang="ko-KR" altLang="en-US" sz="2000" dirty="0"/>
              <a:t>모바일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dirty="0"/>
              <a:t>#--- </a:t>
            </a:r>
            <a:r>
              <a:rPr lang="ko-KR" altLang="en-US" dirty="0"/>
              <a:t>라이브러리 설치</a:t>
            </a:r>
            <a:endParaRPr lang="en-US" altLang="ko-KR" dirty="0"/>
          </a:p>
          <a:p>
            <a:r>
              <a:rPr lang="ko-KR" altLang="en-US" dirty="0"/>
              <a:t>스케치 </a:t>
            </a:r>
            <a:r>
              <a:rPr lang="en-US" altLang="ko-KR" dirty="0"/>
              <a:t>– </a:t>
            </a:r>
            <a:r>
              <a:rPr lang="ko-KR" altLang="en-US" dirty="0"/>
              <a:t>라이브러리 포함하기 </a:t>
            </a:r>
            <a:r>
              <a:rPr lang="en-US" altLang="ko-KR" dirty="0"/>
              <a:t>– </a:t>
            </a:r>
            <a:r>
              <a:rPr lang="ko-KR" altLang="en-US" dirty="0"/>
              <a:t>라이브러리 관리</a:t>
            </a:r>
            <a:r>
              <a:rPr lang="en-US" altLang="ko-KR" dirty="0"/>
              <a:t>… - ‘</a:t>
            </a:r>
            <a:r>
              <a:rPr lang="en-US" altLang="ko-KR" dirty="0" err="1"/>
              <a:t>PubSubClient</a:t>
            </a:r>
            <a:r>
              <a:rPr lang="en-US" altLang="ko-KR" dirty="0"/>
              <a:t>’ </a:t>
            </a:r>
            <a:r>
              <a:rPr lang="ko-KR" altLang="en-US" dirty="0"/>
              <a:t>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#--- </a:t>
            </a:r>
            <a:r>
              <a:rPr lang="ko-KR" altLang="en-US" dirty="0"/>
              <a:t>예제 실행</a:t>
            </a: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– </a:t>
            </a:r>
            <a:r>
              <a:rPr lang="ko-KR" altLang="en-US" dirty="0"/>
              <a:t>예제 </a:t>
            </a:r>
            <a:r>
              <a:rPr lang="en-US" altLang="ko-KR" dirty="0"/>
              <a:t>- </a:t>
            </a:r>
            <a:r>
              <a:rPr lang="ko-KR" altLang="en-US" dirty="0"/>
              <a:t> 사용자 지정 라이브러리의 예제 </a:t>
            </a:r>
            <a:r>
              <a:rPr lang="en-US" altLang="ko-KR" dirty="0"/>
              <a:t>– </a:t>
            </a:r>
            <a:r>
              <a:rPr lang="en-US" altLang="ko-KR" dirty="0" err="1"/>
              <a:t>PubSubClient</a:t>
            </a:r>
            <a:r>
              <a:rPr lang="en-US" altLang="ko-KR" dirty="0"/>
              <a:t> – mqtt_esp8266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#--- </a:t>
            </a:r>
            <a:r>
              <a:rPr lang="ko-KR" altLang="en-US" dirty="0"/>
              <a:t>해당 내용 수정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104900" y="4027099"/>
            <a:ext cx="6096000" cy="230832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 err="1"/>
              <a:t>const</a:t>
            </a:r>
            <a:r>
              <a:rPr lang="ko-KR" altLang="en-US" dirty="0"/>
              <a:t> </a:t>
            </a:r>
            <a:r>
              <a:rPr lang="ko-KR" altLang="en-US" dirty="0" err="1"/>
              <a:t>char</a:t>
            </a:r>
            <a:r>
              <a:rPr lang="ko-KR" altLang="en-US" dirty="0"/>
              <a:t>* </a:t>
            </a:r>
            <a:r>
              <a:rPr lang="ko-KR" altLang="en-US" dirty="0" err="1"/>
              <a:t>ssid</a:t>
            </a:r>
            <a:r>
              <a:rPr lang="ko-KR" altLang="en-US" dirty="0"/>
              <a:t> = "rntime2.4G";</a:t>
            </a:r>
          </a:p>
          <a:p>
            <a:r>
              <a:rPr lang="ko-KR" altLang="en-US" dirty="0" err="1"/>
              <a:t>const</a:t>
            </a:r>
            <a:r>
              <a:rPr lang="ko-KR" altLang="en-US" dirty="0"/>
              <a:t> </a:t>
            </a:r>
            <a:r>
              <a:rPr lang="ko-KR" altLang="en-US" dirty="0" err="1"/>
              <a:t>char</a:t>
            </a:r>
            <a:r>
              <a:rPr lang="ko-KR" altLang="en-US" dirty="0"/>
              <a:t>* </a:t>
            </a:r>
            <a:r>
              <a:rPr lang="ko-KR" altLang="en-US" dirty="0" err="1"/>
              <a:t>password</a:t>
            </a:r>
            <a:r>
              <a:rPr lang="ko-KR" altLang="en-US" dirty="0"/>
              <a:t> = "</a:t>
            </a:r>
            <a:r>
              <a:rPr lang="ko-KR" altLang="en-US" dirty="0" err="1"/>
              <a:t>rntime</a:t>
            </a:r>
            <a:r>
              <a:rPr lang="ko-KR" altLang="en-US" dirty="0"/>
              <a:t>!@";</a:t>
            </a:r>
          </a:p>
          <a:p>
            <a:r>
              <a:rPr lang="ko-KR" altLang="en-US" dirty="0" err="1"/>
              <a:t>const</a:t>
            </a:r>
            <a:r>
              <a:rPr lang="ko-KR" altLang="en-US" dirty="0"/>
              <a:t> </a:t>
            </a:r>
            <a:r>
              <a:rPr lang="ko-KR" altLang="en-US" dirty="0" err="1"/>
              <a:t>char</a:t>
            </a:r>
            <a:r>
              <a:rPr lang="ko-KR" altLang="en-US" dirty="0"/>
              <a:t>* </a:t>
            </a:r>
            <a:r>
              <a:rPr lang="ko-KR" altLang="en-US" dirty="0" err="1"/>
              <a:t>mqtt_server</a:t>
            </a:r>
            <a:r>
              <a:rPr lang="ko-KR" altLang="en-US" dirty="0"/>
              <a:t> = "220.64.91.51";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en-US" altLang="ko-KR" dirty="0" err="1"/>
              <a:t>client.publish</a:t>
            </a:r>
            <a:r>
              <a:rPr lang="en-US" altLang="ko-KR" dirty="0"/>
              <a:t>("</a:t>
            </a:r>
            <a:r>
              <a:rPr lang="en-US" altLang="ko-KR" dirty="0" err="1"/>
              <a:t>outTopic</a:t>
            </a:r>
            <a:r>
              <a:rPr lang="en-US" altLang="ko-KR" dirty="0"/>
              <a:t>", " </a:t>
            </a:r>
            <a:r>
              <a:rPr lang="en-US" altLang="ko-KR" dirty="0" err="1"/>
              <a:t>aduino</a:t>
            </a:r>
            <a:r>
              <a:rPr lang="en-US" altLang="ko-KR" dirty="0"/>
              <a:t>");</a:t>
            </a:r>
            <a:endParaRPr lang="ko-KR" altLang="en-US" dirty="0"/>
          </a:p>
          <a:p>
            <a:r>
              <a:rPr lang="en-US" altLang="ko-KR" dirty="0"/>
              <a:t>// </a:t>
            </a:r>
            <a:r>
              <a:rPr lang="en-US" altLang="ko-KR" dirty="0" err="1"/>
              <a:t>client.publish</a:t>
            </a:r>
            <a:r>
              <a:rPr lang="en-US" altLang="ko-KR" dirty="0"/>
              <a:t>(</a:t>
            </a:r>
            <a:r>
              <a:rPr lang="ko-KR" altLang="en-US" dirty="0" err="1"/>
              <a:t>토픽명</a:t>
            </a:r>
            <a:r>
              <a:rPr lang="en-US" altLang="ko-KR" dirty="0"/>
              <a:t>, </a:t>
            </a:r>
            <a:r>
              <a:rPr lang="ko-KR" altLang="en-US" dirty="0"/>
              <a:t>메시지</a:t>
            </a:r>
            <a:r>
              <a:rPr lang="en-US" altLang="ko-KR" dirty="0"/>
              <a:t>); //</a:t>
            </a:r>
            <a:r>
              <a:rPr lang="en-US" altLang="ko-KR" dirty="0" err="1"/>
              <a:t>mqtt</a:t>
            </a:r>
            <a:r>
              <a:rPr lang="ko-KR" altLang="en-US" dirty="0"/>
              <a:t>로 보내는 것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72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통신 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5800" y="1179822"/>
            <a:ext cx="9447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모바일 연결</a:t>
            </a:r>
            <a:endParaRPr lang="en-US" altLang="ko-KR" sz="2400" b="1" dirty="0"/>
          </a:p>
          <a:p>
            <a:r>
              <a:rPr lang="en-US" altLang="ko-KR" sz="2000" dirty="0" err="1"/>
              <a:t>nodeMCU</a:t>
            </a:r>
            <a:r>
              <a:rPr lang="en-US" altLang="ko-KR" sz="2000" dirty="0"/>
              <a:t> – MQTT (June) – </a:t>
            </a:r>
            <a:r>
              <a:rPr lang="ko-KR" altLang="en-US" sz="2000" dirty="0"/>
              <a:t>모바일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09" y="1967375"/>
            <a:ext cx="2064351" cy="45874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53" y="1967375"/>
            <a:ext cx="2064351" cy="45874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597" y="1967375"/>
            <a:ext cx="2064351" cy="45874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141" y="1967375"/>
            <a:ext cx="2064351" cy="45874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6382566" y="2462441"/>
            <a:ext cx="1985818" cy="20594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382566" y="2727370"/>
            <a:ext cx="1985818" cy="30677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82566" y="4298365"/>
            <a:ext cx="1985818" cy="30677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82566" y="5054822"/>
            <a:ext cx="1985818" cy="30677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82566" y="6168728"/>
            <a:ext cx="1985818" cy="30677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42557" y="6080986"/>
            <a:ext cx="360000" cy="3600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87252" y="2175792"/>
            <a:ext cx="243598" cy="24359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flipV="1">
            <a:off x="8942393" y="4349844"/>
            <a:ext cx="1223671" cy="21594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017094" y="4030981"/>
            <a:ext cx="107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1"/>
                </a:solidFill>
              </a:rPr>
              <a:t>outTopic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9689364" y="4611202"/>
            <a:ext cx="503904" cy="21594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97042" y="2441660"/>
            <a:ext cx="1377578" cy="4387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05803" y="3263274"/>
            <a:ext cx="2526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effectLst>
                  <a:glow rad="177800">
                    <a:schemeClr val="bg1"/>
                  </a:glow>
                </a:effectLst>
              </a:rPr>
              <a:t>호스트에 메시지를 보냈을 때</a:t>
            </a:r>
            <a:endParaRPr lang="en-US" altLang="ko-KR" sz="1400" dirty="0">
              <a:effectLst>
                <a:glow rad="177800">
                  <a:schemeClr val="bg1"/>
                </a:glow>
              </a:effectLst>
            </a:endParaRPr>
          </a:p>
          <a:p>
            <a:pPr algn="ctr"/>
            <a:r>
              <a:rPr lang="ko-KR" altLang="en-US" sz="1400" dirty="0">
                <a:effectLst>
                  <a:glow rad="177800">
                    <a:schemeClr val="bg1"/>
                  </a:glow>
                </a:effectLst>
              </a:rPr>
              <a:t>그 메시지를 볼 수 있는 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5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통신 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5800" y="1179822"/>
            <a:ext cx="9447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모바일 연결</a:t>
            </a:r>
            <a:endParaRPr lang="en-US" altLang="ko-KR" sz="2400" b="1" dirty="0"/>
          </a:p>
          <a:p>
            <a:r>
              <a:rPr lang="en-US" altLang="ko-KR" sz="2000" dirty="0" err="1"/>
              <a:t>nodeMCU</a:t>
            </a:r>
            <a:r>
              <a:rPr lang="en-US" altLang="ko-KR" sz="2000" dirty="0"/>
              <a:t> – MQTT (June) – </a:t>
            </a:r>
            <a:r>
              <a:rPr lang="ko-KR" altLang="en-US" sz="2000" dirty="0"/>
              <a:t>모바일</a:t>
            </a:r>
            <a:endParaRPr lang="en-US" altLang="ko-KR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379133" y="2858043"/>
            <a:ext cx="6007894" cy="2983770"/>
            <a:chOff x="585140" y="2147302"/>
            <a:chExt cx="7135520" cy="35437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1" r="60767"/>
            <a:stretch/>
          </p:blipFill>
          <p:spPr>
            <a:xfrm>
              <a:off x="585140" y="2147303"/>
              <a:ext cx="3643960" cy="354379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62409"/>
            <a:stretch/>
          </p:blipFill>
          <p:spPr>
            <a:xfrm>
              <a:off x="4229100" y="2147302"/>
              <a:ext cx="3491560" cy="35437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972" y="1369993"/>
            <a:ext cx="2294286" cy="50984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6559012" y="3305188"/>
            <a:ext cx="5328188" cy="1228022"/>
            <a:chOff x="6434321" y="3116904"/>
            <a:chExt cx="5328188" cy="122802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44349" b="45279"/>
            <a:stretch/>
          </p:blipFill>
          <p:spPr>
            <a:xfrm>
              <a:off x="6434321" y="3116904"/>
              <a:ext cx="5328188" cy="122802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6484184" y="3200487"/>
              <a:ext cx="664762" cy="33242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527060" y="3712800"/>
              <a:ext cx="797765" cy="33242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29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통신 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5800" y="1179822"/>
            <a:ext cx="9447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모바일 연결</a:t>
            </a:r>
            <a:endParaRPr lang="en-US" altLang="ko-KR" sz="2400" b="1" dirty="0"/>
          </a:p>
          <a:p>
            <a:r>
              <a:rPr lang="ko-KR" altLang="en-US" sz="2000" dirty="0"/>
              <a:t>모바일</a:t>
            </a:r>
            <a:r>
              <a:rPr lang="en-US" altLang="ko-KR" sz="2000" dirty="0"/>
              <a:t> – MQTT (June) – </a:t>
            </a:r>
            <a:r>
              <a:rPr lang="en-US" altLang="ko-KR" sz="2000" dirty="0" err="1"/>
              <a:t>nodeMCU</a:t>
            </a:r>
            <a:endParaRPr lang="en-US" altLang="ko-KR" sz="2000" dirty="0"/>
          </a:p>
        </p:txBody>
      </p:sp>
      <p:sp>
        <p:nvSpPr>
          <p:cNvPr id="4" name="직사각형 3"/>
          <p:cNvSpPr/>
          <p:nvPr/>
        </p:nvSpPr>
        <p:spPr>
          <a:xfrm>
            <a:off x="345961" y="1949263"/>
            <a:ext cx="536211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#</a:t>
            </a:r>
            <a:r>
              <a:rPr lang="ko-KR" altLang="en-US" sz="1000" dirty="0" err="1"/>
              <a:t>include</a:t>
            </a:r>
            <a:r>
              <a:rPr lang="ko-KR" altLang="en-US" sz="1000" dirty="0"/>
              <a:t> &lt;ESP8266WiFi.h&gt;</a:t>
            </a:r>
          </a:p>
          <a:p>
            <a:r>
              <a:rPr lang="ko-KR" altLang="en-US" sz="1000" dirty="0"/>
              <a:t>#</a:t>
            </a:r>
            <a:r>
              <a:rPr lang="ko-KR" altLang="en-US" sz="1000" dirty="0" err="1"/>
              <a:t>include</a:t>
            </a:r>
            <a:r>
              <a:rPr lang="ko-KR" altLang="en-US" sz="1000" dirty="0"/>
              <a:t> &lt;</a:t>
            </a:r>
            <a:r>
              <a:rPr lang="ko-KR" altLang="en-US" sz="1000" dirty="0" err="1"/>
              <a:t>PubSubClient.h</a:t>
            </a:r>
            <a:r>
              <a:rPr lang="ko-KR" altLang="en-US" sz="1000" dirty="0"/>
              <a:t>&gt;</a:t>
            </a:r>
          </a:p>
          <a:p>
            <a:r>
              <a:rPr lang="ko-KR" altLang="en-US" sz="1000" dirty="0"/>
              <a:t> </a:t>
            </a:r>
          </a:p>
          <a:p>
            <a:r>
              <a:rPr lang="ko-KR" altLang="en-US" sz="1000" dirty="0" err="1"/>
              <a:t>const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char</a:t>
            </a:r>
            <a:r>
              <a:rPr lang="ko-KR" altLang="en-US" sz="1000" dirty="0"/>
              <a:t>* </a:t>
            </a:r>
            <a:r>
              <a:rPr lang="ko-KR" altLang="en-US" sz="1000" dirty="0" err="1"/>
              <a:t>ssid</a:t>
            </a:r>
            <a:r>
              <a:rPr lang="ko-KR" altLang="en-US" sz="1000" dirty="0"/>
              <a:t> = "rntime2.4G";            // </a:t>
            </a:r>
            <a:r>
              <a:rPr lang="ko-KR" altLang="en-US" sz="1000" dirty="0" err="1"/>
              <a:t>your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ssid</a:t>
            </a:r>
            <a:endParaRPr lang="ko-KR" altLang="en-US" sz="1000" dirty="0"/>
          </a:p>
          <a:p>
            <a:r>
              <a:rPr lang="ko-KR" altLang="en-US" sz="1000" dirty="0" err="1"/>
              <a:t>const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char</a:t>
            </a:r>
            <a:r>
              <a:rPr lang="ko-KR" altLang="en-US" sz="1000" dirty="0"/>
              <a:t>* </a:t>
            </a:r>
            <a:r>
              <a:rPr lang="ko-KR" altLang="en-US" sz="1000" dirty="0" err="1"/>
              <a:t>password</a:t>
            </a:r>
            <a:r>
              <a:rPr lang="ko-KR" altLang="en-US" sz="1000" dirty="0"/>
              <a:t> = "</a:t>
            </a:r>
            <a:r>
              <a:rPr lang="ko-KR" altLang="en-US" sz="1000" dirty="0" err="1"/>
              <a:t>rntime</a:t>
            </a:r>
            <a:r>
              <a:rPr lang="ko-KR" altLang="en-US" sz="1000" dirty="0"/>
              <a:t>!@";       // </a:t>
            </a:r>
            <a:r>
              <a:rPr lang="ko-KR" altLang="en-US" sz="1000" dirty="0" err="1"/>
              <a:t>your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password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ssid</a:t>
            </a:r>
            <a:endParaRPr lang="ko-KR" altLang="en-US" sz="1000" dirty="0"/>
          </a:p>
          <a:p>
            <a:r>
              <a:rPr lang="ko-KR" altLang="en-US" sz="1000" dirty="0"/>
              <a:t> </a:t>
            </a:r>
          </a:p>
          <a:p>
            <a:r>
              <a:rPr lang="ko-KR" altLang="en-US" sz="1000" dirty="0"/>
              <a:t>#</a:t>
            </a:r>
            <a:r>
              <a:rPr lang="ko-KR" altLang="en-US" sz="1000" dirty="0" err="1"/>
              <a:t>define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mqtt_server</a:t>
            </a:r>
            <a:r>
              <a:rPr lang="ko-KR" altLang="en-US" sz="1000" dirty="0"/>
              <a:t> "220.64.91.51"    // </a:t>
            </a:r>
            <a:r>
              <a:rPr lang="ko-KR" altLang="en-US" sz="1000" dirty="0" err="1"/>
              <a:t>your</a:t>
            </a:r>
            <a:r>
              <a:rPr lang="ko-KR" altLang="en-US" sz="1000" dirty="0"/>
              <a:t> MQTT </a:t>
            </a:r>
            <a:r>
              <a:rPr lang="ko-KR" altLang="en-US" sz="1000" dirty="0" err="1"/>
              <a:t>server</a:t>
            </a:r>
            <a:endParaRPr lang="ko-KR" altLang="en-US" sz="1000" dirty="0"/>
          </a:p>
          <a:p>
            <a:r>
              <a:rPr lang="ko-KR" altLang="en-US" sz="1000" dirty="0"/>
              <a:t>#</a:t>
            </a:r>
            <a:r>
              <a:rPr lang="ko-KR" altLang="en-US" sz="1000" dirty="0" err="1"/>
              <a:t>define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mqtt_port</a:t>
            </a:r>
            <a:r>
              <a:rPr lang="ko-KR" altLang="en-US" sz="1000" dirty="0"/>
              <a:t> 1883                    // </a:t>
            </a:r>
            <a:r>
              <a:rPr lang="ko-KR" altLang="en-US" sz="1000" dirty="0" err="1"/>
              <a:t>your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number</a:t>
            </a:r>
            <a:endParaRPr lang="ko-KR" altLang="en-US" sz="1000" dirty="0"/>
          </a:p>
          <a:p>
            <a:r>
              <a:rPr lang="ko-KR" altLang="en-US" sz="1000" dirty="0"/>
              <a:t>#</a:t>
            </a:r>
            <a:r>
              <a:rPr lang="ko-KR" altLang="en-US" sz="1000" dirty="0" err="1"/>
              <a:t>define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mqtt_topic</a:t>
            </a:r>
            <a:r>
              <a:rPr lang="ko-KR" altLang="en-US" sz="1000" dirty="0"/>
              <a:t> "</a:t>
            </a:r>
            <a:r>
              <a:rPr lang="ko-KR" altLang="en-US" sz="1000" dirty="0" err="1"/>
              <a:t>outTopic</a:t>
            </a:r>
            <a:r>
              <a:rPr lang="ko-KR" altLang="en-US" sz="1000" dirty="0"/>
              <a:t>"         // </a:t>
            </a:r>
            <a:r>
              <a:rPr lang="ko-KR" altLang="en-US" sz="1000" dirty="0" err="1"/>
              <a:t>your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topic</a:t>
            </a:r>
            <a:endParaRPr lang="ko-KR" altLang="en-US" sz="1000" dirty="0"/>
          </a:p>
          <a:p>
            <a:r>
              <a:rPr lang="ko-KR" altLang="en-US" sz="1000" dirty="0"/>
              <a:t>#</a:t>
            </a:r>
            <a:r>
              <a:rPr lang="ko-KR" altLang="en-US" sz="1000" dirty="0" err="1"/>
              <a:t>define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mqtt_user</a:t>
            </a:r>
            <a:r>
              <a:rPr lang="ko-KR" altLang="en-US" sz="1000" dirty="0"/>
              <a:t> "</a:t>
            </a:r>
            <a:r>
              <a:rPr lang="ko-KR" altLang="en-US" sz="1000" dirty="0" err="1"/>
              <a:t>hj</a:t>
            </a:r>
            <a:r>
              <a:rPr lang="ko-KR" altLang="en-US" sz="1000" dirty="0"/>
              <a:t>"               // </a:t>
            </a:r>
            <a:r>
              <a:rPr lang="ko-KR" altLang="en-US" sz="1000" dirty="0" err="1"/>
              <a:t>your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username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Manage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User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the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CloudMQTT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#</a:t>
            </a:r>
            <a:r>
              <a:rPr lang="ko-KR" altLang="en-US" sz="1000" dirty="0" err="1"/>
              <a:t>define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mqtt_password</a:t>
            </a:r>
            <a:r>
              <a:rPr lang="ko-KR" altLang="en-US" sz="1000" dirty="0"/>
              <a:t> ""             // </a:t>
            </a:r>
            <a:r>
              <a:rPr lang="ko-KR" altLang="en-US" sz="1000" dirty="0" err="1"/>
              <a:t>your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password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Manage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User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the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CloudMQTT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</a:t>
            </a:r>
          </a:p>
          <a:p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pinLED</a:t>
            </a:r>
            <a:r>
              <a:rPr lang="ko-KR" altLang="en-US" sz="1000" dirty="0"/>
              <a:t> = 2;                            // </a:t>
            </a:r>
            <a:r>
              <a:rPr lang="ko-KR" altLang="en-US" sz="1000" dirty="0" err="1"/>
              <a:t>internal</a:t>
            </a:r>
            <a:r>
              <a:rPr lang="ko-KR" altLang="en-US" sz="1000" dirty="0"/>
              <a:t> LED (1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ESP-1, 2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ESP-12F)</a:t>
            </a:r>
          </a:p>
          <a:p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pinState</a:t>
            </a:r>
            <a:r>
              <a:rPr lang="ko-KR" altLang="en-US" sz="1000" dirty="0"/>
              <a:t> = LOW;   //내장 LED 사용이므로 </a:t>
            </a:r>
            <a:r>
              <a:rPr lang="ko-KR" altLang="en-US" sz="1000" dirty="0" err="1"/>
              <a:t>low로</a:t>
            </a:r>
            <a:r>
              <a:rPr lang="ko-KR" altLang="en-US" sz="1000" dirty="0"/>
              <a:t> 작성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WiFiClient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espClient</a:t>
            </a:r>
            <a:r>
              <a:rPr lang="ko-KR" altLang="en-US" sz="1000" dirty="0"/>
              <a:t>;</a:t>
            </a:r>
          </a:p>
          <a:p>
            <a:r>
              <a:rPr lang="ko-KR" altLang="en-US" sz="1000" dirty="0" err="1"/>
              <a:t>PubSubClient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client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espClient</a:t>
            </a:r>
            <a:r>
              <a:rPr lang="ko-KR" altLang="en-US" sz="1000" dirty="0"/>
              <a:t>);</a:t>
            </a:r>
          </a:p>
          <a:p>
            <a:r>
              <a:rPr lang="ko-KR" altLang="en-US" sz="1000" dirty="0"/>
              <a:t> </a:t>
            </a:r>
          </a:p>
          <a:p>
            <a:r>
              <a:rPr lang="ko-KR" altLang="en-US" sz="1000" dirty="0" err="1"/>
              <a:t>void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setup</a:t>
            </a:r>
            <a:r>
              <a:rPr lang="ko-KR" altLang="en-US" sz="1000" dirty="0"/>
              <a:t>() {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Serial.begin</a:t>
            </a:r>
            <a:r>
              <a:rPr lang="ko-KR" altLang="en-US" sz="1000" dirty="0"/>
              <a:t>(115200);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WiFi.begin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ssid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password</a:t>
            </a:r>
            <a:r>
              <a:rPr lang="ko-KR" altLang="en-US" sz="1000" dirty="0"/>
              <a:t>);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while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WiFi.status</a:t>
            </a:r>
            <a:r>
              <a:rPr lang="ko-KR" altLang="en-US" sz="1000" dirty="0"/>
              <a:t>() != WL_CONNECTED) </a:t>
            </a:r>
            <a:r>
              <a:rPr lang="ko-KR" altLang="en-US" sz="1000" dirty="0" err="1"/>
              <a:t>delay</a:t>
            </a:r>
            <a:r>
              <a:rPr lang="ko-KR" altLang="en-US" sz="1000" dirty="0"/>
              <a:t>(500);</a:t>
            </a:r>
          </a:p>
          <a:p>
            <a:r>
              <a:rPr lang="ko-KR" altLang="en-US" sz="1000" dirty="0"/>
              <a:t> 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pinMode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pinLED</a:t>
            </a:r>
            <a:r>
              <a:rPr lang="ko-KR" altLang="en-US" sz="1000" dirty="0"/>
              <a:t>, OUTPUT);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digitalWrite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pinLED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pinState</a:t>
            </a:r>
            <a:r>
              <a:rPr lang="ko-KR" altLang="en-US" sz="1000" dirty="0"/>
              <a:t>);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Serial.println</a:t>
            </a:r>
            <a:r>
              <a:rPr lang="ko-KR" altLang="en-US" sz="1000" dirty="0"/>
              <a:t>("");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ledofprint</a:t>
            </a:r>
            <a:r>
              <a:rPr lang="ko-KR" altLang="en-US" sz="1000" dirty="0"/>
              <a:t>();</a:t>
            </a:r>
          </a:p>
          <a:p>
            <a:r>
              <a:rPr lang="ko-KR" altLang="en-US" sz="1000" dirty="0"/>
              <a:t> 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client.setServer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mqtt_server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mqtt_port</a:t>
            </a:r>
            <a:r>
              <a:rPr lang="ko-KR" altLang="en-US" sz="1000" dirty="0"/>
              <a:t>); //</a:t>
            </a:r>
            <a:r>
              <a:rPr lang="ko-KR" altLang="en-US" sz="1000" dirty="0" err="1"/>
              <a:t>mqtt연결</a:t>
            </a:r>
            <a:endParaRPr lang="ko-KR" altLang="en-US" sz="1000" dirty="0"/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client.setCallback</a:t>
            </a:r>
            <a:r>
              <a:rPr lang="ko-KR" altLang="en-US" sz="1000" dirty="0"/>
              <a:t>(</a:t>
            </a:r>
            <a:r>
              <a:rPr lang="ko-KR" altLang="en-US" sz="1000" dirty="0" err="1"/>
              <a:t>callback</a:t>
            </a:r>
            <a:r>
              <a:rPr lang="ko-KR" altLang="en-US" sz="1000" dirty="0"/>
              <a:t>);   //</a:t>
            </a:r>
            <a:r>
              <a:rPr lang="ko-KR" altLang="en-US" sz="1000" dirty="0" err="1"/>
              <a:t>인터렙션</a:t>
            </a:r>
            <a:endParaRPr lang="ko-KR" altLang="en-US" sz="1000" dirty="0"/>
          </a:p>
          <a:p>
            <a:r>
              <a:rPr lang="ko-KR" altLang="en-US" sz="10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08073" y="1949263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err="1"/>
              <a:t>void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loop</a:t>
            </a:r>
            <a:r>
              <a:rPr lang="ko-KR" altLang="en-US" sz="1000" dirty="0"/>
              <a:t>() {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if</a:t>
            </a:r>
            <a:r>
              <a:rPr lang="ko-KR" altLang="en-US" sz="1000" dirty="0"/>
              <a:t> (!</a:t>
            </a:r>
            <a:r>
              <a:rPr lang="ko-KR" altLang="en-US" sz="1000" dirty="0" err="1"/>
              <a:t>client.connected</a:t>
            </a:r>
            <a:r>
              <a:rPr lang="ko-KR" altLang="en-US" sz="1000" dirty="0"/>
              <a:t>()) {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client.connect</a:t>
            </a:r>
            <a:r>
              <a:rPr lang="ko-KR" altLang="en-US" sz="1000" dirty="0"/>
              <a:t>("ESP8266Client", </a:t>
            </a:r>
            <a:r>
              <a:rPr lang="ko-KR" altLang="en-US" sz="1000" dirty="0" err="1"/>
              <a:t>mqtt_user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mqtt_password</a:t>
            </a:r>
            <a:r>
              <a:rPr lang="ko-KR" altLang="en-US" sz="1000" dirty="0"/>
              <a:t>);  //</a:t>
            </a:r>
            <a:r>
              <a:rPr lang="ko-KR" altLang="en-US" sz="1000" dirty="0" err="1"/>
              <a:t>재연결</a:t>
            </a:r>
            <a:r>
              <a:rPr lang="ko-KR" altLang="en-US" sz="1000" dirty="0"/>
              <a:t> 상황(</a:t>
            </a:r>
            <a:r>
              <a:rPr lang="ko-KR" altLang="en-US" sz="1000" dirty="0" err="1"/>
              <a:t>특정id로</a:t>
            </a:r>
            <a:r>
              <a:rPr lang="ko-KR" altLang="en-US" sz="1000" dirty="0"/>
              <a:t> 들어가는 과정)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client.subscribe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mqtt_topic</a:t>
            </a:r>
            <a:r>
              <a:rPr lang="ko-KR" altLang="en-US" sz="1000" dirty="0"/>
              <a:t>);  //</a:t>
            </a:r>
            <a:r>
              <a:rPr lang="ko-KR" altLang="en-US" sz="1000" dirty="0" err="1"/>
              <a:t>msg를</a:t>
            </a:r>
            <a:r>
              <a:rPr lang="ko-KR" altLang="en-US" sz="1000" dirty="0"/>
              <a:t> 받을 수 있는 토픽 지정(보내는 </a:t>
            </a:r>
            <a:r>
              <a:rPr lang="ko-KR" altLang="en-US" sz="1000" dirty="0" err="1"/>
              <a:t>토픽명과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동일해도</a:t>
            </a:r>
            <a:r>
              <a:rPr lang="ko-KR" altLang="en-US" sz="1000" dirty="0"/>
              <a:t> 괜찮음)</a:t>
            </a:r>
          </a:p>
          <a:p>
            <a:r>
              <a:rPr lang="ko-KR" altLang="en-US" sz="1000" dirty="0"/>
              <a:t>    //해당 내용은 받고 또 진행해야하기에 동일하게 진행하는 것임!!</a:t>
            </a:r>
          </a:p>
          <a:p>
            <a:r>
              <a:rPr lang="ko-KR" altLang="en-US" sz="1000" dirty="0"/>
              <a:t>  }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client.loop</a:t>
            </a:r>
            <a:r>
              <a:rPr lang="ko-KR" altLang="en-US" sz="1000" dirty="0"/>
              <a:t>();</a:t>
            </a:r>
          </a:p>
          <a:p>
            <a:r>
              <a:rPr lang="ko-KR" altLang="en-US" sz="1000" dirty="0"/>
              <a:t>}</a:t>
            </a:r>
          </a:p>
          <a:p>
            <a:r>
              <a:rPr lang="ko-KR" altLang="en-US" sz="1000" dirty="0"/>
              <a:t> </a:t>
            </a:r>
          </a:p>
          <a:p>
            <a:r>
              <a:rPr lang="ko-KR" altLang="en-US" sz="1000" dirty="0" err="1"/>
              <a:t>void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callback</a:t>
            </a:r>
            <a:r>
              <a:rPr lang="ko-KR" altLang="en-US" sz="1000" dirty="0"/>
              <a:t>(</a:t>
            </a:r>
            <a:r>
              <a:rPr lang="ko-KR" altLang="en-US" sz="1000" dirty="0" err="1"/>
              <a:t>char</a:t>
            </a:r>
            <a:r>
              <a:rPr lang="ko-KR" altLang="en-US" sz="1000" dirty="0"/>
              <a:t>* </a:t>
            </a:r>
            <a:r>
              <a:rPr lang="ko-KR" altLang="en-US" sz="1000" dirty="0" err="1"/>
              <a:t>topic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byte</a:t>
            </a:r>
            <a:r>
              <a:rPr lang="ko-KR" altLang="en-US" sz="1000" dirty="0"/>
              <a:t>* </a:t>
            </a:r>
            <a:r>
              <a:rPr lang="ko-KR" altLang="en-US" sz="1000" dirty="0" err="1"/>
              <a:t>payload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unsigned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length</a:t>
            </a:r>
            <a:r>
              <a:rPr lang="ko-KR" altLang="en-US" sz="1000" dirty="0"/>
              <a:t>) {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String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Msg</a:t>
            </a:r>
            <a:r>
              <a:rPr lang="ko-KR" altLang="en-US" sz="1000" dirty="0"/>
              <a:t> = "";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int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</a:t>
            </a:r>
            <a:r>
              <a:rPr lang="ko-KR" altLang="en-US" sz="1000" dirty="0"/>
              <a:t>=0;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while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i</a:t>
            </a:r>
            <a:r>
              <a:rPr lang="ko-KR" altLang="en-US" sz="1000" dirty="0"/>
              <a:t>&lt;</a:t>
            </a:r>
            <a:r>
              <a:rPr lang="ko-KR" altLang="en-US" sz="1000" dirty="0" err="1"/>
              <a:t>length</a:t>
            </a:r>
            <a:r>
              <a:rPr lang="ko-KR" altLang="en-US" sz="1000" dirty="0"/>
              <a:t>) </a:t>
            </a:r>
            <a:r>
              <a:rPr lang="ko-KR" altLang="en-US" sz="1000" dirty="0" err="1"/>
              <a:t>Msg</a:t>
            </a:r>
            <a:r>
              <a:rPr lang="ko-KR" altLang="en-US" sz="1000" dirty="0"/>
              <a:t> += (</a:t>
            </a:r>
            <a:r>
              <a:rPr lang="ko-KR" altLang="en-US" sz="1000" dirty="0" err="1"/>
              <a:t>char</a:t>
            </a:r>
            <a:r>
              <a:rPr lang="ko-KR" altLang="en-US" sz="1000" dirty="0"/>
              <a:t>)</a:t>
            </a:r>
            <a:r>
              <a:rPr lang="ko-KR" altLang="en-US" sz="1000" dirty="0" err="1"/>
              <a:t>payload</a:t>
            </a:r>
            <a:r>
              <a:rPr lang="ko-KR" altLang="en-US" sz="1000" dirty="0"/>
              <a:t>[</a:t>
            </a:r>
            <a:r>
              <a:rPr lang="ko-KR" altLang="en-US" sz="1000" dirty="0" err="1"/>
              <a:t>i</a:t>
            </a:r>
            <a:r>
              <a:rPr lang="ko-KR" altLang="en-US" sz="1000" dirty="0"/>
              <a:t>++];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if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Msg</a:t>
            </a:r>
            <a:r>
              <a:rPr lang="ko-KR" altLang="en-US" sz="1000" dirty="0"/>
              <a:t> == "LED") {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digitalWrite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pinLED</a:t>
            </a:r>
            <a:r>
              <a:rPr lang="ko-KR" altLang="en-US" sz="1000" dirty="0"/>
              <a:t>, !</a:t>
            </a:r>
            <a:r>
              <a:rPr lang="ko-KR" altLang="en-US" sz="1000" dirty="0" err="1"/>
              <a:t>digitalRead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pinLED</a:t>
            </a:r>
            <a:r>
              <a:rPr lang="ko-KR" altLang="en-US" sz="1000" dirty="0"/>
              <a:t>));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client.publish</a:t>
            </a:r>
            <a:r>
              <a:rPr lang="ko-KR" altLang="en-US" sz="1000" dirty="0"/>
              <a:t>(</a:t>
            </a:r>
            <a:r>
              <a:rPr lang="ko-KR" altLang="en-US" sz="1000" dirty="0" err="1"/>
              <a:t>mqtt_topic</a:t>
            </a:r>
            <a:r>
              <a:rPr lang="ko-KR" altLang="en-US" sz="1000" dirty="0"/>
              <a:t>, (</a:t>
            </a:r>
            <a:r>
              <a:rPr lang="ko-KR" altLang="en-US" sz="1000" dirty="0" err="1"/>
              <a:t>digitalRead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pinLED</a:t>
            </a:r>
            <a:r>
              <a:rPr lang="ko-KR" altLang="en-US" sz="1000" dirty="0"/>
              <a:t>) ? "LED </a:t>
            </a:r>
            <a:r>
              <a:rPr lang="ko-KR" altLang="en-US" sz="1000" dirty="0" err="1"/>
              <a:t>set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</a:t>
            </a:r>
            <a:r>
              <a:rPr lang="ko-KR" altLang="en-US" sz="1000" dirty="0"/>
              <a:t> OFF" : "LED </a:t>
            </a:r>
            <a:r>
              <a:rPr lang="ko-KR" altLang="en-US" sz="1000" dirty="0" err="1"/>
              <a:t>set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</a:t>
            </a:r>
            <a:r>
              <a:rPr lang="ko-KR" altLang="en-US" sz="1000" dirty="0"/>
              <a:t> ON"));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Serial.println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new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signal</a:t>
            </a:r>
            <a:r>
              <a:rPr lang="ko-KR" altLang="en-US" sz="1000" dirty="0"/>
              <a:t>");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return</a:t>
            </a:r>
            <a:r>
              <a:rPr lang="ko-KR" altLang="en-US" sz="1000" dirty="0"/>
              <a:t>;</a:t>
            </a:r>
          </a:p>
          <a:p>
            <a:r>
              <a:rPr lang="ko-KR" altLang="en-US" sz="1000" dirty="0"/>
              <a:t>  }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if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Msg</a:t>
            </a:r>
            <a:r>
              <a:rPr lang="ko-KR" altLang="en-US" sz="1000" dirty="0"/>
              <a:t> == "LED </a:t>
            </a:r>
            <a:r>
              <a:rPr lang="ko-KR" altLang="en-US" sz="1000" dirty="0" err="1"/>
              <a:t>set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</a:t>
            </a:r>
            <a:r>
              <a:rPr lang="ko-KR" altLang="en-US" sz="1000" dirty="0"/>
              <a:t> ON") {</a:t>
            </a:r>
            <a:r>
              <a:rPr lang="ko-KR" altLang="en-US" sz="1000" dirty="0" err="1"/>
              <a:t>digitalWrite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pinLED</a:t>
            </a:r>
            <a:r>
              <a:rPr lang="ko-KR" altLang="en-US" sz="1000" dirty="0"/>
              <a:t>, LOW); </a:t>
            </a:r>
            <a:r>
              <a:rPr lang="ko-KR" altLang="en-US" sz="1000" dirty="0" err="1"/>
              <a:t>ledofprint</a:t>
            </a:r>
            <a:r>
              <a:rPr lang="ko-KR" altLang="en-US" sz="1000" dirty="0"/>
              <a:t>();}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if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Msg</a:t>
            </a:r>
            <a:r>
              <a:rPr lang="ko-KR" altLang="en-US" sz="1000" dirty="0"/>
              <a:t> == "LED </a:t>
            </a:r>
            <a:r>
              <a:rPr lang="ko-KR" altLang="en-US" sz="1000" dirty="0" err="1"/>
              <a:t>set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</a:t>
            </a:r>
            <a:r>
              <a:rPr lang="ko-KR" altLang="en-US" sz="1000" dirty="0"/>
              <a:t> OFF") {</a:t>
            </a:r>
            <a:r>
              <a:rPr lang="ko-KR" altLang="en-US" sz="1000" dirty="0" err="1"/>
              <a:t>digitalWrite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pinLED</a:t>
            </a:r>
            <a:r>
              <a:rPr lang="ko-KR" altLang="en-US" sz="1000" dirty="0"/>
              <a:t>, HIGH); </a:t>
            </a:r>
            <a:r>
              <a:rPr lang="ko-KR" altLang="en-US" sz="1000" dirty="0" err="1"/>
              <a:t>ledofprint</a:t>
            </a:r>
            <a:r>
              <a:rPr lang="ko-KR" altLang="en-US" sz="1000" dirty="0"/>
              <a:t>(); }</a:t>
            </a:r>
          </a:p>
          <a:p>
            <a:r>
              <a:rPr lang="ko-KR" altLang="en-US" sz="1000" dirty="0"/>
              <a:t>} 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void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ledofprint</a:t>
            </a:r>
            <a:r>
              <a:rPr lang="ko-KR" altLang="en-US" sz="1000" dirty="0"/>
              <a:t>(){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Serial.print</a:t>
            </a:r>
            <a:r>
              <a:rPr lang="ko-KR" altLang="en-US" sz="1000" dirty="0"/>
              <a:t>("LED </a:t>
            </a:r>
            <a:r>
              <a:rPr lang="ko-KR" altLang="en-US" sz="1000" dirty="0" err="1"/>
              <a:t>is</a:t>
            </a:r>
            <a:r>
              <a:rPr lang="ko-KR" altLang="en-US" sz="1000" dirty="0"/>
              <a:t> ");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pinState</a:t>
            </a:r>
            <a:r>
              <a:rPr lang="ko-KR" altLang="en-US" sz="1000" dirty="0"/>
              <a:t>= </a:t>
            </a:r>
            <a:r>
              <a:rPr lang="ko-KR" altLang="en-US" sz="1000" dirty="0" err="1"/>
              <a:t>digitalRead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pinLED</a:t>
            </a:r>
            <a:r>
              <a:rPr lang="ko-KR" altLang="en-US" sz="1000" dirty="0"/>
              <a:t>);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if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pinState</a:t>
            </a:r>
            <a:r>
              <a:rPr lang="ko-KR" altLang="en-US" sz="1000" dirty="0"/>
              <a:t>) </a:t>
            </a:r>
            <a:r>
              <a:rPr lang="ko-KR" altLang="en-US" sz="1000" dirty="0" err="1"/>
              <a:t>Serial.println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low</a:t>
            </a:r>
            <a:r>
              <a:rPr lang="ko-KR" altLang="en-US" sz="1000" dirty="0"/>
              <a:t>");</a:t>
            </a:r>
          </a:p>
          <a:p>
            <a:r>
              <a:rPr lang="ko-KR" altLang="en-US" sz="1000" dirty="0"/>
              <a:t>  </a:t>
            </a:r>
            <a:r>
              <a:rPr lang="ko-KR" altLang="en-US" sz="1000" dirty="0" err="1"/>
              <a:t>else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Serial.println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high</a:t>
            </a:r>
            <a:r>
              <a:rPr lang="ko-KR" altLang="en-US" sz="1000" dirty="0"/>
              <a:t>");</a:t>
            </a:r>
          </a:p>
          <a:p>
            <a:r>
              <a:rPr lang="ko-KR" altLang="en-US" sz="10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79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통신 제어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8490"/>
          <a:stretch/>
        </p:blipFill>
        <p:spPr>
          <a:xfrm>
            <a:off x="1234942" y="4663449"/>
            <a:ext cx="2063880" cy="18913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612" y="1968423"/>
            <a:ext cx="2063880" cy="4586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388" y="1968423"/>
            <a:ext cx="2063880" cy="4586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165" y="1968423"/>
            <a:ext cx="2063880" cy="4586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r="3577"/>
          <a:stretch/>
        </p:blipFill>
        <p:spPr>
          <a:xfrm rot="5400000">
            <a:off x="1060342" y="2143023"/>
            <a:ext cx="2413080" cy="20638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6360913" y="4171953"/>
            <a:ext cx="573287" cy="4191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flipV="1">
            <a:off x="7131376" y="4611202"/>
            <a:ext cx="503904" cy="21594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6038" y="5618661"/>
            <a:ext cx="360000" cy="3600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5800" y="1179822"/>
            <a:ext cx="9447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모바일 연결</a:t>
            </a:r>
            <a:endParaRPr lang="en-US" altLang="ko-KR" sz="2400" b="1" dirty="0"/>
          </a:p>
          <a:p>
            <a:r>
              <a:rPr lang="ko-KR" altLang="en-US" sz="2000" dirty="0"/>
              <a:t>모바일</a:t>
            </a:r>
            <a:r>
              <a:rPr lang="en-US" altLang="ko-KR" sz="2000" dirty="0"/>
              <a:t> – MQTT (June) – </a:t>
            </a:r>
            <a:r>
              <a:rPr lang="en-US" altLang="ko-KR" sz="2000" dirty="0" err="1"/>
              <a:t>nodeMCU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860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&amp;Cube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3838"/>
          <a:stretch/>
        </p:blipFill>
        <p:spPr>
          <a:xfrm>
            <a:off x="2446061" y="1132585"/>
            <a:ext cx="7299878" cy="347114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34969" y="4785213"/>
            <a:ext cx="10922062" cy="1720542"/>
            <a:chOff x="239067" y="4619991"/>
            <a:chExt cx="11548829" cy="181927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239067" y="4638674"/>
              <a:ext cx="9250066" cy="180059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75071" t="33219" b="33394"/>
            <a:stretch/>
          </p:blipFill>
          <p:spPr>
            <a:xfrm>
              <a:off x="9481943" y="4619991"/>
              <a:ext cx="2305953" cy="1819276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4971392" y="4726681"/>
            <a:ext cx="2249217" cy="1836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&amp;Cube</a:t>
            </a:r>
            <a:endParaRPr lang="ko-KR" altLang="en-US" sz="20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44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&amp;Cube</a:t>
            </a:r>
            <a:endParaRPr lang="ko-KR" altLang="en-US" dirty="0"/>
          </a:p>
        </p:txBody>
      </p:sp>
      <p:pic>
        <p:nvPicPr>
          <p:cNvPr id="1026" name="Picture 2" descr="https://user-images.githubusercontent.com/29790334/28322739-d7fddbc4-6c11-11e7-9180-827be6d997f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4" y="1641487"/>
            <a:ext cx="8972552" cy="505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&amp;Cube </a:t>
            </a:r>
            <a:r>
              <a:rPr lang="en-US" altLang="ko-KR" sz="2000" b="1" dirty="0"/>
              <a:t>System </a:t>
            </a:r>
            <a:r>
              <a:rPr lang="en-US" altLang="ko-KR" sz="2000" b="1" dirty="0" err="1"/>
              <a:t>Stucture</a:t>
            </a:r>
            <a:endParaRPr lang="ko-KR" altLang="en-US" sz="20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58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Mobius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2723" y="1168324"/>
            <a:ext cx="1123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/>
              <a:t>oneM2M </a:t>
            </a:r>
            <a:r>
              <a:rPr lang="ko-KR" altLang="en-US" sz="2400" b="1" dirty="0"/>
              <a:t>플랫폼</a:t>
            </a:r>
            <a:endParaRPr lang="en-US" altLang="ko-KR" sz="2400" b="1" dirty="0"/>
          </a:p>
          <a:p>
            <a:pPr algn="just"/>
            <a:r>
              <a:rPr lang="ko-KR" altLang="en-US" dirty="0" err="1"/>
              <a:t>클라우드</a:t>
            </a:r>
            <a:r>
              <a:rPr lang="ko-KR" altLang="en-US" dirty="0"/>
              <a:t> 서버와 관련하여</a:t>
            </a:r>
            <a:r>
              <a:rPr lang="en-US" altLang="ko-KR" dirty="0"/>
              <a:t>, </a:t>
            </a:r>
            <a:r>
              <a:rPr lang="ko-KR" altLang="en-US" dirty="0"/>
              <a:t>데이터 정규화를 위해 </a:t>
            </a:r>
            <a:r>
              <a:rPr lang="en-US" altLang="ko-KR" dirty="0"/>
              <a:t>TTA(</a:t>
            </a:r>
            <a:r>
              <a:rPr lang="ko-KR" altLang="en-US" dirty="0"/>
              <a:t>한국</a:t>
            </a:r>
            <a:r>
              <a:rPr lang="en-US" altLang="ko-KR" dirty="0"/>
              <a:t>), ETSI(</a:t>
            </a:r>
            <a:r>
              <a:rPr lang="ko-KR" altLang="en-US" dirty="0"/>
              <a:t>유럽</a:t>
            </a:r>
            <a:r>
              <a:rPr lang="en-US" altLang="ko-KR" dirty="0"/>
              <a:t>), ATIS/TIA(</a:t>
            </a:r>
            <a:r>
              <a:rPr lang="ko-KR" altLang="en-US" dirty="0"/>
              <a:t>미국</a:t>
            </a:r>
            <a:r>
              <a:rPr lang="en-US" altLang="ko-KR" dirty="0"/>
              <a:t>), CCSA(</a:t>
            </a:r>
            <a:r>
              <a:rPr lang="ko-KR" altLang="en-US" dirty="0"/>
              <a:t>중국</a:t>
            </a:r>
            <a:r>
              <a:rPr lang="en-US" altLang="ko-KR" dirty="0"/>
              <a:t>), ARIB/TTC(</a:t>
            </a:r>
            <a:r>
              <a:rPr lang="ko-KR" altLang="en-US" dirty="0"/>
              <a:t>일본</a:t>
            </a:r>
            <a:r>
              <a:rPr lang="en-US" altLang="ko-KR" dirty="0"/>
              <a:t>) </a:t>
            </a:r>
            <a:r>
              <a:rPr lang="ko-KR" altLang="en-US" dirty="0"/>
              <a:t>등 </a:t>
            </a:r>
            <a:r>
              <a:rPr lang="en-US" altLang="ko-KR" dirty="0"/>
              <a:t>7</a:t>
            </a:r>
            <a:r>
              <a:rPr lang="ko-KR" altLang="en-US" dirty="0"/>
              <a:t>개 기관이 공동으로 국제표준 </a:t>
            </a:r>
            <a:r>
              <a:rPr lang="en-US" altLang="ko-KR" dirty="0"/>
              <a:t>oneM2M </a:t>
            </a:r>
            <a:r>
              <a:rPr lang="ko-KR" altLang="en-US" dirty="0"/>
              <a:t>플랫폼을 개발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1" y="2355712"/>
            <a:ext cx="5317806" cy="38009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2321" y="6290241"/>
            <a:ext cx="2577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err="1">
                <a:solidFill>
                  <a:schemeClr val="accent4"/>
                </a:solidFill>
              </a:rPr>
              <a:t>Bloomberg_The</a:t>
            </a:r>
            <a:r>
              <a:rPr lang="en-US" altLang="ko-KR" sz="1200" i="1" dirty="0">
                <a:solidFill>
                  <a:schemeClr val="accent4"/>
                </a:solidFill>
              </a:rPr>
              <a:t> Internet of Things</a:t>
            </a:r>
            <a:endParaRPr lang="ko-KR" altLang="en-US" sz="1200" i="1" dirty="0">
              <a:solidFill>
                <a:schemeClr val="accent4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27" y="2230617"/>
            <a:ext cx="6349552" cy="40510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80127" y="6290241"/>
            <a:ext cx="3905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err="1">
                <a:solidFill>
                  <a:schemeClr val="accent4"/>
                </a:solidFill>
              </a:rPr>
              <a:t>IoT</a:t>
            </a:r>
            <a:r>
              <a:rPr lang="ko-KR" altLang="en-US" sz="1200" i="1" dirty="0">
                <a:solidFill>
                  <a:schemeClr val="accent4"/>
                </a:solidFill>
              </a:rPr>
              <a:t>가전스마트홈 </a:t>
            </a:r>
            <a:r>
              <a:rPr lang="ko-KR" altLang="en-US" sz="1200" i="1" dirty="0" err="1">
                <a:solidFill>
                  <a:schemeClr val="accent4"/>
                </a:solidFill>
              </a:rPr>
              <a:t>융복함제품</a:t>
            </a:r>
            <a:r>
              <a:rPr lang="ko-KR" altLang="en-US" sz="1200" i="1" dirty="0">
                <a:solidFill>
                  <a:schemeClr val="accent4"/>
                </a:solidFill>
              </a:rPr>
              <a:t> 글로벌 </a:t>
            </a:r>
            <a:r>
              <a:rPr lang="ko-KR" altLang="en-US" sz="1200" i="1" dirty="0" err="1">
                <a:solidFill>
                  <a:schemeClr val="accent4"/>
                </a:solidFill>
              </a:rPr>
              <a:t>민간규제</a:t>
            </a:r>
            <a:r>
              <a:rPr lang="ko-KR" altLang="en-US" sz="1200" i="1" dirty="0">
                <a:solidFill>
                  <a:schemeClr val="accent4"/>
                </a:solidFill>
              </a:rPr>
              <a:t> 가이드 </a:t>
            </a:r>
          </a:p>
        </p:txBody>
      </p:sp>
    </p:spTree>
    <p:extLst>
      <p:ext uri="{BB962C8B-B14F-4D97-AF65-F5344CB8AC3E}">
        <p14:creationId xmlns:p14="http://schemas.microsoft.com/office/powerpoint/2010/main" val="1903359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&amp;Cube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60753" y="1949263"/>
            <a:ext cx="10270494" cy="3893938"/>
            <a:chOff x="1073781" y="1566188"/>
            <a:chExt cx="10270494" cy="3893938"/>
          </a:xfrm>
        </p:grpSpPr>
        <p:pic>
          <p:nvPicPr>
            <p:cNvPr id="2058" name="Picture 10" descr="https://user-images.githubusercontent.com/29790334/50813866-13ffe580-135b-11e9-9857-341dc10bdaf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81" y="2266948"/>
              <a:ext cx="2900688" cy="2682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user-images.githubusercontent.com/29790334/51333310-cb65cc00-1ac0-11e9-93c2-5a8b775325a3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0"/>
            <a:stretch/>
          </p:blipFill>
          <p:spPr bwMode="auto">
            <a:xfrm>
              <a:off x="4029075" y="1566188"/>
              <a:ext cx="7315200" cy="389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/>
        </p:nvSpPr>
        <p:spPr>
          <a:xfrm>
            <a:off x="685800" y="1179822"/>
            <a:ext cx="9447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&amp;Cube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연결</a:t>
            </a:r>
            <a:endParaRPr lang="en-US" altLang="ko-KR" sz="2400" b="1" dirty="0"/>
          </a:p>
          <a:p>
            <a:r>
              <a:rPr lang="ko-KR" altLang="en-US" sz="2000" dirty="0"/>
              <a:t>https://github.com/IoTKETI/nCube-Thyme-Arduino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30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_Feather M0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685800" y="1179822"/>
            <a:ext cx="94470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&amp;Cube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연결</a:t>
            </a:r>
            <a:endParaRPr lang="en-US" altLang="ko-KR" sz="2400" b="1" dirty="0"/>
          </a:p>
          <a:p>
            <a:r>
              <a:rPr lang="ko-KR" altLang="en-US" sz="2000" dirty="0"/>
              <a:t>https://github.com/IoTKETI/nCube-Thyme-Arduino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89225" y="2428875"/>
            <a:ext cx="1260000" cy="1219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&amp;Cube</a:t>
            </a:r>
          </a:p>
          <a:p>
            <a:pPr algn="ctr"/>
            <a:r>
              <a:rPr lang="ko-KR" altLang="en-US" dirty="0"/>
              <a:t>다운로드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127613" y="2428875"/>
            <a:ext cx="1260000" cy="1219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VC</a:t>
            </a:r>
          </a:p>
          <a:p>
            <a:pPr algn="ctr"/>
            <a:r>
              <a:rPr lang="ko-KR" altLang="en-US" dirty="0"/>
              <a:t>폴더 생성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466001" y="2428875"/>
            <a:ext cx="1260000" cy="1219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library</a:t>
            </a:r>
          </a:p>
          <a:p>
            <a:pPr algn="ctr"/>
            <a:r>
              <a:rPr lang="ko-KR" altLang="en-US" dirty="0"/>
              <a:t>이동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7804389" y="2428875"/>
            <a:ext cx="1260000" cy="1219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src</a:t>
            </a:r>
            <a:endParaRPr lang="en-US" altLang="ko-KR" dirty="0"/>
          </a:p>
          <a:p>
            <a:pPr algn="ctr"/>
            <a:r>
              <a:rPr lang="ko-KR" altLang="en-US" dirty="0"/>
              <a:t>변경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42775" y="2428875"/>
            <a:ext cx="1260000" cy="1219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PIO</a:t>
            </a:r>
          </a:p>
          <a:p>
            <a:pPr algn="ctr"/>
            <a:r>
              <a:rPr lang="en-US" altLang="ko-KR" dirty="0"/>
              <a:t>Upload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2378869" y="2900081"/>
            <a:ext cx="419100" cy="27678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오른쪽 화살표 67"/>
          <p:cNvSpPr/>
          <p:nvPr/>
        </p:nvSpPr>
        <p:spPr>
          <a:xfrm>
            <a:off x="4717257" y="2900081"/>
            <a:ext cx="419100" cy="27678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오른쪽 화살표 68"/>
          <p:cNvSpPr/>
          <p:nvPr/>
        </p:nvSpPr>
        <p:spPr>
          <a:xfrm>
            <a:off x="7055645" y="2900081"/>
            <a:ext cx="419100" cy="27678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오른쪽 화살표 69"/>
          <p:cNvSpPr/>
          <p:nvPr/>
        </p:nvSpPr>
        <p:spPr>
          <a:xfrm>
            <a:off x="9394033" y="2900081"/>
            <a:ext cx="419100" cy="2767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89225" y="457558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i="1" dirty="0">
                <a:hlinkClick r:id="rId2"/>
              </a:rPr>
              <a:t>https://github.com/IoTKETI/nCube-Thyme-Arduino/wiki/nCube:Thyme-for-Arduino-Development-Environment-Setup-with-VS-Code-(PlatformIO-IDE)-(Korean)</a:t>
            </a:r>
            <a:endParaRPr lang="en-US" altLang="ko-KR" i="1" dirty="0"/>
          </a:p>
          <a:p>
            <a:endParaRPr lang="en-US" altLang="ko-KR" i="1" dirty="0"/>
          </a:p>
        </p:txBody>
      </p:sp>
      <p:sp>
        <p:nvSpPr>
          <p:cNvPr id="20" name="오른쪽 중괄호 19"/>
          <p:cNvSpPr/>
          <p:nvPr/>
        </p:nvSpPr>
        <p:spPr>
          <a:xfrm rot="5400000">
            <a:off x="3567113" y="1106209"/>
            <a:ext cx="381000" cy="593677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09581" y="4575588"/>
            <a:ext cx="44918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i="1" dirty="0">
                <a:hlinkClick r:id="rId3"/>
              </a:rPr>
              <a:t>https://github.com/IoTKETI/nCube-Thyme-Arduino/wiki/nCube:Thyme-for-Arduino-Application-:-nCube-Air-(Korean)--nCube-Air-Setup-&amp;-Execution</a:t>
            </a:r>
            <a:endParaRPr lang="en-US" altLang="ko-KR" i="1" dirty="0"/>
          </a:p>
          <a:p>
            <a:endParaRPr lang="ko-KR" altLang="en-US" i="1" dirty="0"/>
          </a:p>
        </p:txBody>
      </p:sp>
      <p:sp>
        <p:nvSpPr>
          <p:cNvPr id="74" name="오른쪽 중괄호 73"/>
          <p:cNvSpPr/>
          <p:nvPr/>
        </p:nvSpPr>
        <p:spPr>
          <a:xfrm rot="5400000">
            <a:off x="9413082" y="2275404"/>
            <a:ext cx="381000" cy="3598385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049585" y="31611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수정사항</a:t>
            </a: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194CDF-1474-4413-B334-3BB1EE97148E}"/>
              </a:ext>
            </a:extLst>
          </p:cNvPr>
          <p:cNvSpPr/>
          <p:nvPr/>
        </p:nvSpPr>
        <p:spPr>
          <a:xfrm>
            <a:off x="472470" y="6355098"/>
            <a:ext cx="9776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i="1" dirty="0"/>
              <a:t>환경설정</a:t>
            </a:r>
            <a:r>
              <a:rPr lang="en-US" altLang="ko-KR" i="1" dirty="0"/>
              <a:t>: https://adafruit.github.io/arduino-board-index/package_adafruit_index.json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679962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sz="5400" b="1" kern="1200" spc="-120" baseline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_Feather M0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&amp;Cube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코드변경</a:t>
            </a:r>
            <a:r>
              <a:rPr lang="ko-KR" altLang="en-US" sz="2400" b="1" dirty="0"/>
              <a:t> 필수</a:t>
            </a:r>
            <a:endParaRPr lang="en-US" altLang="ko-KR" sz="2400" b="1" dirty="0"/>
          </a:p>
        </p:txBody>
      </p:sp>
      <p:sp>
        <p:nvSpPr>
          <p:cNvPr id="10" name="직사각형 9"/>
          <p:cNvSpPr/>
          <p:nvPr/>
        </p:nvSpPr>
        <p:spPr>
          <a:xfrm>
            <a:off x="2235200" y="1648861"/>
            <a:ext cx="9666514" cy="48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31900" y="1718699"/>
            <a:ext cx="91076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Information of CSE as Mobius with MQTT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FIRMWARE_VERSION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"1.0.0.0"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AE_NAME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"air1_temp"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                        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(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원하는 이름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AE_ID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AE_NAME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CSE_ID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"/Mobius2"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CB_NAME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"Mobius"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*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MOBIUS_MQTT_BROKER_IP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"220.64.91.52"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  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 (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해당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IP)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MOBIUS_MQTT_BROKER_PORT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1883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31900" y="4720696"/>
            <a:ext cx="8785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//calibrate temperature sensor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(!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TasCCSSensor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available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TasCCSSensor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calculateTemperature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TasCCSSensor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setTempOffset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-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25.0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76250" y="2182301"/>
            <a:ext cx="1419226" cy="1381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AE&amp;IP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설정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76250" y="4630301"/>
            <a:ext cx="1419226" cy="1381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Temp</a:t>
            </a:r>
          </a:p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</a:rPr>
              <a:t>삭제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348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235200" y="1648861"/>
            <a:ext cx="9666514" cy="48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sz="5400" b="1" kern="1200" spc="-120" baseline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_Feather M0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&amp;Cube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코드변경</a:t>
            </a:r>
            <a:r>
              <a:rPr lang="ko-KR" altLang="en-US" sz="2400" b="1" dirty="0"/>
              <a:t> 제안</a:t>
            </a:r>
            <a:endParaRPr lang="en-US" altLang="ko-KR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2331900" y="24111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beginProvision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 - WIFI_INIT"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WiFi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beginProvision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 </a:t>
            </a:r>
            <a:r>
              <a:rPr lang="en-US" altLang="ko-KR" dirty="0" err="1">
                <a:solidFill>
                  <a:srgbClr val="6A9955"/>
                </a:solidFill>
                <a:latin typeface="Consolas" panose="020B0609020204030204" pitchFamily="49" charset="0"/>
              </a:rPr>
              <a:t>WiFi.begin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(“rntime2.4G", “</a:t>
            </a:r>
            <a:r>
              <a:rPr lang="en-US" altLang="ko-KR" dirty="0" err="1">
                <a:solidFill>
                  <a:srgbClr val="6A9955"/>
                </a:solidFill>
                <a:latin typeface="Consolas" panose="020B0609020204030204" pitchFamily="49" charset="0"/>
              </a:rPr>
              <a:t>rntime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!@");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31900" y="4859196"/>
            <a:ext cx="89166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co2_generate_interval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base_generate_interval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+ (</a:t>
            </a:r>
            <a:r>
              <a:rPr lang="it-IT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random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tvoc_generate_interval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base_generate_interval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+ (</a:t>
            </a:r>
            <a:r>
              <a:rPr lang="it-IT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random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temp_generate_interval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base_generate_interval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+ (</a:t>
            </a:r>
            <a:r>
              <a:rPr lang="it-IT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random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6250" y="2182301"/>
            <a:ext cx="1419226" cy="1381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WIFI</a:t>
            </a:r>
          </a:p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</a:rPr>
              <a:t>접속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76250" y="4630301"/>
            <a:ext cx="1419226" cy="1381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</a:rPr>
              <a:t>랜덤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</a:rPr>
              <a:t>시간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486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sz="5400" b="1" kern="1200" spc="-120" baseline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_Feather M0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&amp;Cube </a:t>
            </a:r>
            <a:r>
              <a:rPr lang="ko-KR" altLang="en-US" sz="2400" b="1" dirty="0" err="1"/>
              <a:t>아두이노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PIO_Monitor</a:t>
            </a:r>
            <a:endParaRPr lang="en-US" altLang="ko-KR" sz="24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700088" y="1641487"/>
            <a:ext cx="10791825" cy="4986270"/>
            <a:chOff x="581025" y="1641487"/>
            <a:chExt cx="10791825" cy="498627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025" y="1641487"/>
              <a:ext cx="4924425" cy="238515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476" y="2101918"/>
              <a:ext cx="8334374" cy="452583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685800" y="4026641"/>
            <a:ext cx="2087292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ysClr val="windowText" lastClr="000000"/>
                </a:solidFill>
              </a:rPr>
              <a:t>wifi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연결 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081964" y="2296727"/>
            <a:ext cx="3214688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Mobius 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작동 전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302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sz="5400" b="1" kern="1200" spc="-120" baseline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_Feather M0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&amp;Cube </a:t>
            </a:r>
            <a:r>
              <a:rPr lang="ko-KR" altLang="en-US" sz="2400" b="1" dirty="0" err="1"/>
              <a:t>아두이노</a:t>
            </a:r>
            <a:endParaRPr lang="en-US" altLang="ko-KR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11823"/>
            <a:ext cx="8159750" cy="637041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09306" y="1410654"/>
            <a:ext cx="991494" cy="23083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09306" y="2810829"/>
            <a:ext cx="991494" cy="23083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5800" y="1754531"/>
            <a:ext cx="2776538" cy="14172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Mobius </a:t>
            </a:r>
            <a:r>
              <a:rPr lang="ko-KR" altLang="en-US" sz="2400" b="1" dirty="0" err="1">
                <a:solidFill>
                  <a:sysClr val="windowText" lastClr="000000"/>
                </a:solidFill>
              </a:rPr>
              <a:t>업로딩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000" spc="-150" dirty="0">
                <a:solidFill>
                  <a:sysClr val="windowText" lastClr="000000"/>
                </a:solidFill>
              </a:rPr>
              <a:t>PIO </a:t>
            </a:r>
            <a:r>
              <a:rPr lang="ko-KR" altLang="en-US" sz="2000" spc="-150" dirty="0">
                <a:solidFill>
                  <a:sysClr val="windowText" lastClr="000000"/>
                </a:solidFill>
              </a:rPr>
              <a:t>시리얼 모니터 화면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7BD62B-1C83-4647-A2E9-41A1D45D4120}"/>
              </a:ext>
            </a:extLst>
          </p:cNvPr>
          <p:cNvSpPr/>
          <p:nvPr/>
        </p:nvSpPr>
        <p:spPr>
          <a:xfrm>
            <a:off x="10816574" y="1404350"/>
            <a:ext cx="648000" cy="23083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BE655B-F63D-416E-BA25-91E45C13D39D}"/>
              </a:ext>
            </a:extLst>
          </p:cNvPr>
          <p:cNvSpPr/>
          <p:nvPr/>
        </p:nvSpPr>
        <p:spPr>
          <a:xfrm>
            <a:off x="10816574" y="2810829"/>
            <a:ext cx="648000" cy="23083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62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sz="5400" b="1" kern="1200" spc="-120" baseline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_Feather M0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&amp;Cube </a:t>
            </a:r>
            <a:r>
              <a:rPr lang="ko-KR" altLang="en-US" sz="2400" b="1" dirty="0" err="1"/>
              <a:t>아두이노</a:t>
            </a:r>
            <a:endParaRPr lang="en-US" altLang="ko-KR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20" y="1076325"/>
            <a:ext cx="8445357" cy="5486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5800" y="1754531"/>
            <a:ext cx="2776538" cy="14172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Mobius </a:t>
            </a:r>
            <a:r>
              <a:rPr lang="ko-KR" altLang="en-US" sz="2400" b="1" dirty="0" err="1">
                <a:solidFill>
                  <a:sysClr val="windowText" lastClr="000000"/>
                </a:solidFill>
              </a:rPr>
              <a:t>업로딩</a:t>
            </a:r>
            <a:endParaRPr lang="en-US" altLang="ko-KR" sz="24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서버 실행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90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sz="5400" b="1" kern="1200" spc="-120" baseline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_Feather M0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&amp;Cube </a:t>
            </a:r>
            <a:r>
              <a:rPr lang="ko-KR" altLang="en-US" sz="2400" b="1" dirty="0" err="1"/>
              <a:t>아두이노</a:t>
            </a:r>
            <a:endParaRPr lang="en-US" altLang="ko-KR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48" y="880832"/>
            <a:ext cx="7931814" cy="46689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48" y="5587887"/>
            <a:ext cx="7931815" cy="11239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248" y="292634"/>
            <a:ext cx="7931815" cy="53423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533525" y="1839527"/>
            <a:ext cx="1931096" cy="4572000"/>
            <a:chOff x="1800225" y="2139866"/>
            <a:chExt cx="1931096" cy="4572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0225" y="2139866"/>
              <a:ext cx="1931096" cy="4572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961256" y="2781301"/>
              <a:ext cx="407871" cy="16764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61256" y="3085768"/>
              <a:ext cx="407871" cy="3463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524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1" hangingPunct="1"/>
            <a:r>
              <a:rPr lang="en-US" altLang="ko-KR" dirty="0"/>
              <a:t>6. </a:t>
            </a:r>
            <a:r>
              <a:rPr lang="en-US" altLang="ko-KR" sz="5400" b="1" kern="1200" spc="-120" baseline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_Feather M0</a:t>
            </a:r>
            <a:endParaRPr lang="ko-KR" altLang="ko-KR" dirty="0"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33864" y="28645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>
              <a:latin typeface="-apple-syste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32" y="2001613"/>
            <a:ext cx="8642936" cy="4681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46" t="15888" r="83634" b="79437"/>
          <a:stretch/>
        </p:blipFill>
        <p:spPr>
          <a:xfrm>
            <a:off x="3329517" y="2329548"/>
            <a:ext cx="4126847" cy="65642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813356" y="2724067"/>
            <a:ext cx="1410311" cy="2619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5800" y="1179822"/>
            <a:ext cx="94470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oneM2M Resource Monitor for Mobius</a:t>
            </a:r>
          </a:p>
          <a:p>
            <a:r>
              <a:rPr lang="ko-KR" altLang="en-US" dirty="0">
                <a:hlinkClick r:id="rId3"/>
              </a:rPr>
              <a:t>http://203.253.128.161:7575/</a:t>
            </a:r>
            <a:endParaRPr lang="ko-KR" altLang="en-US" dirty="0"/>
          </a:p>
        </p:txBody>
      </p:sp>
      <p:pic>
        <p:nvPicPr>
          <p:cNvPr id="5122" name="Picture 2" descr="https://user-images.githubusercontent.com/29790334/51331194-88095e80-1abc-11e9-9439-1ff08c2f719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72" y="3203225"/>
            <a:ext cx="2773680" cy="1077774"/>
          </a:xfrm>
          <a:prstGeom prst="rect">
            <a:avLst/>
          </a:prstGeom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ser-images.githubusercontent.com/29790334/51331587-6b215b00-1abd-11e9-8346-26757eca8d5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72" y="4347674"/>
            <a:ext cx="3709501" cy="2188606"/>
          </a:xfrm>
          <a:prstGeom prst="rect">
            <a:avLst/>
          </a:prstGeom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026908" y="4591364"/>
            <a:ext cx="900066" cy="3547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221209" y="5368311"/>
            <a:ext cx="2217539" cy="6837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0~7 </a:t>
            </a:r>
            <a:r>
              <a:rPr lang="ko-KR" altLang="en-US" dirty="0">
                <a:solidFill>
                  <a:sysClr val="windowText" lastClr="000000"/>
                </a:solidFill>
              </a:rPr>
              <a:t>숫자 입력 가능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(RBG </a:t>
            </a:r>
            <a:r>
              <a:rPr lang="ko-KR" altLang="en-US" dirty="0">
                <a:solidFill>
                  <a:sysClr val="windowText" lastClr="000000"/>
                </a:solidFill>
              </a:rPr>
              <a:t>컬러 표현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52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1" hangingPunct="1"/>
            <a:r>
              <a:rPr lang="en-US" altLang="ko-KR" sz="5400" b="1" kern="1200" spc="-120" baseline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6. _Feather M0</a:t>
            </a:r>
            <a:endParaRPr lang="ko-KR" altLang="ko-KR" dirty="0"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33864" y="28645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>
              <a:latin typeface="-apple-system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5800" y="1179822"/>
            <a:ext cx="94470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oneM2M-API-Testing importing to Postman</a:t>
            </a:r>
          </a:p>
          <a:p>
            <a:r>
              <a:rPr lang="en-US" altLang="ko-KR" dirty="0">
                <a:hlinkClick r:id="rId2"/>
              </a:rPr>
              <a:t>https://github.com/IoTKETI/nCube-Thyme-Arduino/wiki/nCube:Thyme-for-Arduino-Application-:-nCube-Air-(Korean)--nCube-Air-Data-Retrieve-with-oneM2M-API</a:t>
            </a:r>
            <a:endParaRPr lang="ko-KR" altLang="en-US" dirty="0"/>
          </a:p>
        </p:txBody>
      </p:sp>
      <p:pic>
        <p:nvPicPr>
          <p:cNvPr id="12290" name="Picture 2" descr="https://user-images.githubusercontent.com/29790334/52395056-08394780-2af0-11e9-989f-3aa18632e54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2193396"/>
            <a:ext cx="6819900" cy="443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30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Mobius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3838"/>
          <a:stretch/>
        </p:blipFill>
        <p:spPr>
          <a:xfrm>
            <a:off x="1413429" y="1906988"/>
            <a:ext cx="9441908" cy="4489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723" y="1168324"/>
            <a:ext cx="11423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Mobius </a:t>
            </a:r>
            <a:r>
              <a:rPr lang="ko-KR" altLang="en-US" sz="2400" b="1" dirty="0"/>
              <a:t>플랫폼 </a:t>
            </a:r>
            <a:r>
              <a:rPr lang="en-US" altLang="ko-KR" sz="2400" b="1" dirty="0"/>
              <a:t>: oneM2M </a:t>
            </a:r>
            <a:r>
              <a:rPr lang="ko-KR" altLang="en-US" sz="2400" b="1" dirty="0"/>
              <a:t>국제 표준을 기반으로 제작된 </a:t>
            </a:r>
            <a:r>
              <a:rPr lang="en-US" altLang="ko-KR" sz="2400" b="1" dirty="0" err="1"/>
              <a:t>IoT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서비스 제공 플랫폼</a:t>
            </a:r>
            <a:endParaRPr lang="en-US" altLang="ko-KR" sz="2400" b="1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다양한 </a:t>
            </a:r>
            <a:r>
              <a:rPr lang="en-US" altLang="ko-KR" dirty="0" err="1"/>
              <a:t>IoT</a:t>
            </a:r>
            <a:r>
              <a:rPr lang="en-US" altLang="ko-KR" dirty="0"/>
              <a:t> Device </a:t>
            </a:r>
            <a:r>
              <a:rPr lang="ko-KR" altLang="en-US" dirty="0"/>
              <a:t>정보 관리</a:t>
            </a:r>
            <a:r>
              <a:rPr lang="en-US" altLang="ko-KR" dirty="0"/>
              <a:t>, </a:t>
            </a:r>
            <a:r>
              <a:rPr lang="ko-KR" altLang="en-US" dirty="0"/>
              <a:t>접근 제어 </a:t>
            </a:r>
            <a:r>
              <a:rPr lang="en-US" altLang="ko-KR" dirty="0"/>
              <a:t>, </a:t>
            </a:r>
            <a:r>
              <a:rPr lang="ko-KR" altLang="en-US" dirty="0"/>
              <a:t>인증</a:t>
            </a:r>
            <a:r>
              <a:rPr lang="en-US" altLang="ko-KR" dirty="0"/>
              <a:t>, </a:t>
            </a:r>
            <a:r>
              <a:rPr lang="ko-KR" altLang="en-US" dirty="0"/>
              <a:t>사용자 관리</a:t>
            </a:r>
            <a:r>
              <a:rPr lang="en-US" altLang="ko-KR" dirty="0"/>
              <a:t>, </a:t>
            </a:r>
            <a:r>
              <a:rPr lang="ko-KR" altLang="en-US" dirty="0"/>
              <a:t>복수의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서비스 조합</a:t>
            </a:r>
            <a:r>
              <a:rPr lang="en-US" altLang="ko-KR" dirty="0"/>
              <a:t>, </a:t>
            </a:r>
            <a:r>
              <a:rPr lang="ko-KR" altLang="en-US" dirty="0"/>
              <a:t>어플리케이션 서비스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797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_</a:t>
            </a:r>
            <a:r>
              <a:rPr lang="en-US" altLang="ko-KR" dirty="0" err="1"/>
              <a:t>nodeMCU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364316" y="945674"/>
            <a:ext cx="9600158" cy="5626254"/>
            <a:chOff x="1364316" y="945674"/>
            <a:chExt cx="9600158" cy="5626254"/>
          </a:xfrm>
        </p:grpSpPr>
        <p:grpSp>
          <p:nvGrpSpPr>
            <p:cNvPr id="237" name="그룹 236"/>
            <p:cNvGrpSpPr/>
            <p:nvPr/>
          </p:nvGrpSpPr>
          <p:grpSpPr>
            <a:xfrm>
              <a:off x="1364316" y="1152844"/>
              <a:ext cx="9463369" cy="5419084"/>
              <a:chOff x="1252256" y="1152844"/>
              <a:chExt cx="9463369" cy="5419084"/>
            </a:xfrm>
          </p:grpSpPr>
          <p:sp>
            <p:nvSpPr>
              <p:cNvPr id="201" name="자유형 200"/>
              <p:cNvSpPr/>
              <p:nvPr/>
            </p:nvSpPr>
            <p:spPr>
              <a:xfrm>
                <a:off x="7375613" y="6346749"/>
                <a:ext cx="556668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235356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2" name="자유형 201"/>
              <p:cNvSpPr/>
              <p:nvPr/>
            </p:nvSpPr>
            <p:spPr>
              <a:xfrm>
                <a:off x="4035601" y="3862386"/>
                <a:ext cx="556668" cy="253008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117678" y="0"/>
                    </a:lnTo>
                    <a:lnTo>
                      <a:pt x="117678" y="2530083"/>
                    </a:lnTo>
                    <a:lnTo>
                      <a:pt x="235356" y="2530083"/>
                    </a:lnTo>
                  </a:path>
                </a:pathLst>
              </a:custGeom>
              <a:noFill/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3" name="자유형 202"/>
              <p:cNvSpPr/>
              <p:nvPr/>
            </p:nvSpPr>
            <p:spPr>
              <a:xfrm>
                <a:off x="4035601" y="3862386"/>
                <a:ext cx="556668" cy="1771058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117678" y="0"/>
                    </a:lnTo>
                    <a:lnTo>
                      <a:pt x="117678" y="1771058"/>
                    </a:lnTo>
                    <a:lnTo>
                      <a:pt x="235356" y="1771058"/>
                    </a:lnTo>
                  </a:path>
                </a:pathLst>
              </a:custGeom>
              <a:noFill/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8" name="자유형 207"/>
              <p:cNvSpPr/>
              <p:nvPr/>
            </p:nvSpPr>
            <p:spPr>
              <a:xfrm>
                <a:off x="4035601" y="3862386"/>
                <a:ext cx="556668" cy="1265041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117678" y="0"/>
                    </a:lnTo>
                    <a:lnTo>
                      <a:pt x="117678" y="1265041"/>
                    </a:lnTo>
                    <a:lnTo>
                      <a:pt x="235356" y="1265041"/>
                    </a:lnTo>
                  </a:path>
                </a:pathLst>
              </a:custGeom>
              <a:noFill/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9" name="자유형 208"/>
              <p:cNvSpPr/>
              <p:nvPr/>
            </p:nvSpPr>
            <p:spPr>
              <a:xfrm>
                <a:off x="7375613" y="2850353"/>
                <a:ext cx="556668" cy="101203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117678" y="0"/>
                    </a:lnTo>
                    <a:lnTo>
                      <a:pt x="117678" y="1012033"/>
                    </a:lnTo>
                    <a:lnTo>
                      <a:pt x="235356" y="1012033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0" name="자유형 209"/>
              <p:cNvSpPr/>
              <p:nvPr/>
            </p:nvSpPr>
            <p:spPr>
              <a:xfrm>
                <a:off x="7375613" y="2850353"/>
                <a:ext cx="556668" cy="506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117678" y="0"/>
                    </a:lnTo>
                    <a:lnTo>
                      <a:pt x="117678" y="506016"/>
                    </a:lnTo>
                    <a:lnTo>
                      <a:pt x="235356" y="506016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1" name="자유형 210"/>
              <p:cNvSpPr/>
              <p:nvPr/>
            </p:nvSpPr>
            <p:spPr>
              <a:xfrm>
                <a:off x="7375613" y="2804633"/>
                <a:ext cx="556668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235356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2" name="자유형 211"/>
              <p:cNvSpPr/>
              <p:nvPr/>
            </p:nvSpPr>
            <p:spPr>
              <a:xfrm>
                <a:off x="7375613" y="2344336"/>
                <a:ext cx="556668" cy="506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506016"/>
                    </a:moveTo>
                    <a:lnTo>
                      <a:pt x="117678" y="506016"/>
                    </a:lnTo>
                    <a:lnTo>
                      <a:pt x="117678" y="0"/>
                    </a:lnTo>
                    <a:lnTo>
                      <a:pt x="235356" y="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3" name="자유형 212"/>
              <p:cNvSpPr/>
              <p:nvPr/>
            </p:nvSpPr>
            <p:spPr>
              <a:xfrm>
                <a:off x="7375613" y="1838320"/>
                <a:ext cx="556668" cy="101203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012033"/>
                    </a:moveTo>
                    <a:lnTo>
                      <a:pt x="117678" y="1012033"/>
                    </a:lnTo>
                    <a:lnTo>
                      <a:pt x="117678" y="0"/>
                    </a:lnTo>
                    <a:lnTo>
                      <a:pt x="235356" y="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4" name="자유형 213"/>
              <p:cNvSpPr/>
              <p:nvPr/>
            </p:nvSpPr>
            <p:spPr>
              <a:xfrm>
                <a:off x="4035601" y="2850353"/>
                <a:ext cx="556668" cy="101203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012033"/>
                    </a:moveTo>
                    <a:lnTo>
                      <a:pt x="117678" y="1012033"/>
                    </a:lnTo>
                    <a:lnTo>
                      <a:pt x="117678" y="0"/>
                    </a:lnTo>
                    <a:lnTo>
                      <a:pt x="235356" y="0"/>
                    </a:lnTo>
                  </a:path>
                </a:pathLst>
              </a:custGeom>
              <a:noFill/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5" name="자유형 214"/>
              <p:cNvSpPr/>
              <p:nvPr/>
            </p:nvSpPr>
            <p:spPr>
              <a:xfrm>
                <a:off x="4035601" y="2344336"/>
                <a:ext cx="556668" cy="151804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518049"/>
                    </a:moveTo>
                    <a:lnTo>
                      <a:pt x="117678" y="1518049"/>
                    </a:lnTo>
                    <a:lnTo>
                      <a:pt x="117678" y="0"/>
                    </a:lnTo>
                    <a:lnTo>
                      <a:pt x="235356" y="0"/>
                    </a:lnTo>
                  </a:path>
                </a:pathLst>
              </a:custGeom>
              <a:noFill/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6" name="자유형 215"/>
              <p:cNvSpPr/>
              <p:nvPr/>
            </p:nvSpPr>
            <p:spPr>
              <a:xfrm>
                <a:off x="4035601" y="1838320"/>
                <a:ext cx="556668" cy="202406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2024066"/>
                    </a:moveTo>
                    <a:lnTo>
                      <a:pt x="117678" y="2024066"/>
                    </a:lnTo>
                    <a:lnTo>
                      <a:pt x="117678" y="0"/>
                    </a:lnTo>
                    <a:lnTo>
                      <a:pt x="235356" y="0"/>
                    </a:lnTo>
                  </a:path>
                </a:pathLst>
              </a:custGeom>
              <a:noFill/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7" name="자유형 216"/>
              <p:cNvSpPr/>
              <p:nvPr/>
            </p:nvSpPr>
            <p:spPr>
              <a:xfrm>
                <a:off x="4035601" y="1332303"/>
                <a:ext cx="556668" cy="253008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2530083"/>
                    </a:moveTo>
                    <a:lnTo>
                      <a:pt x="117678" y="2530083"/>
                    </a:lnTo>
                    <a:lnTo>
                      <a:pt x="117678" y="0"/>
                    </a:lnTo>
                    <a:lnTo>
                      <a:pt x="235356" y="0"/>
                    </a:lnTo>
                  </a:path>
                </a:pathLst>
              </a:custGeom>
              <a:noFill/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8" name="자유형 217"/>
              <p:cNvSpPr/>
              <p:nvPr/>
            </p:nvSpPr>
            <p:spPr>
              <a:xfrm>
                <a:off x="1252256" y="3535828"/>
                <a:ext cx="2783342" cy="653116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400" kern="1200" dirty="0" err="1">
                    <a:solidFill>
                      <a:srgbClr val="FF0000"/>
                    </a:solidFill>
                  </a:rPr>
                  <a:t>nCube</a:t>
                </a:r>
                <a:r>
                  <a:rPr lang="en-US" altLang="ko-KR" sz="2400" kern="1200" dirty="0">
                    <a:solidFill>
                      <a:srgbClr val="FF0000"/>
                    </a:solidFill>
                  </a:rPr>
                  <a:t> Air</a:t>
                </a:r>
                <a:endParaRPr lang="ko-KR" altLang="en-US" sz="2400" kern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9" name="자유형 218"/>
              <p:cNvSpPr/>
              <p:nvPr/>
            </p:nvSpPr>
            <p:spPr>
              <a:xfrm>
                <a:off x="4592271" y="1152844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>
                    <a:solidFill>
                      <a:sysClr val="windowText" lastClr="000000"/>
                    </a:solidFill>
                  </a:rPr>
                  <a:t>SPI.h</a:t>
                </a:r>
                <a:endParaRPr lang="ko-KR" altLang="en-US" sz="1600" kern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0" name="자유형 219"/>
              <p:cNvSpPr/>
              <p:nvPr/>
            </p:nvSpPr>
            <p:spPr>
              <a:xfrm>
                <a:off x="4592271" y="1658860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>
                    <a:solidFill>
                      <a:srgbClr val="FF0000"/>
                    </a:solidFill>
                  </a:rPr>
                  <a:t>WiFi101.h</a:t>
                </a:r>
                <a:endParaRPr lang="ko-KR" altLang="en-US" sz="1600" kern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1" name="자유형 220"/>
              <p:cNvSpPr/>
              <p:nvPr/>
            </p:nvSpPr>
            <p:spPr>
              <a:xfrm>
                <a:off x="4592271" y="2164877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err="1">
                    <a:solidFill>
                      <a:srgbClr val="FF0000"/>
                    </a:solidFill>
                  </a:rPr>
                  <a:t>WiFiMDNSResponder.h</a:t>
                </a:r>
                <a:endParaRPr lang="ko-KR" altLang="en-US" sz="1600" kern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2" name="자유형 221"/>
              <p:cNvSpPr/>
              <p:nvPr/>
            </p:nvSpPr>
            <p:spPr>
              <a:xfrm>
                <a:off x="4592271" y="2670893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>
                    <a:solidFill>
                      <a:srgbClr val="FF0000"/>
                    </a:solidFill>
                  </a:rPr>
                  <a:t>OneM2MClient.h</a:t>
                </a:r>
                <a:endParaRPr lang="ko-KR" altLang="en-US" sz="1600" kern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3" name="자유형 222"/>
              <p:cNvSpPr/>
              <p:nvPr/>
            </p:nvSpPr>
            <p:spPr>
              <a:xfrm>
                <a:off x="7932283" y="1658860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>
                    <a:solidFill>
                      <a:sysClr val="windowText" lastClr="000000"/>
                    </a:solidFill>
                  </a:rPr>
                  <a:t>Arduino.h</a:t>
                </a:r>
                <a:endParaRPr lang="ko-KR" altLang="en-US" sz="1600" kern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4" name="자유형 223"/>
              <p:cNvSpPr/>
              <p:nvPr/>
            </p:nvSpPr>
            <p:spPr>
              <a:xfrm>
                <a:off x="7932283" y="2164877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>
                    <a:solidFill>
                      <a:srgbClr val="FF0000"/>
                    </a:solidFill>
                  </a:rPr>
                  <a:t>WiFi101.h</a:t>
                </a:r>
                <a:endParaRPr lang="ko-KR" altLang="en-US" sz="1600" kern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5" name="자유형 224"/>
              <p:cNvSpPr/>
              <p:nvPr/>
            </p:nvSpPr>
            <p:spPr>
              <a:xfrm>
                <a:off x="7932283" y="2670893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err="1">
                    <a:solidFill>
                      <a:srgbClr val="FF0000"/>
                    </a:solidFill>
                  </a:rPr>
                  <a:t>WiFiMDNSResponder.h</a:t>
                </a:r>
                <a:endParaRPr lang="ko-KR" altLang="en-US" sz="1600" kern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6" name="자유형 225"/>
              <p:cNvSpPr/>
              <p:nvPr/>
            </p:nvSpPr>
            <p:spPr>
              <a:xfrm>
                <a:off x="7932283" y="3176910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err="1">
                    <a:solidFill>
                      <a:sysClr val="windowText" lastClr="000000"/>
                    </a:solidFill>
                  </a:rPr>
                  <a:t>PubSubClient.h</a:t>
                </a:r>
                <a:endParaRPr lang="ko-KR" altLang="en-US" sz="1600" kern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7" name="자유형 226"/>
              <p:cNvSpPr/>
              <p:nvPr/>
            </p:nvSpPr>
            <p:spPr>
              <a:xfrm>
                <a:off x="7932283" y="3682927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err="1">
                    <a:solidFill>
                      <a:sysClr val="windowText" lastClr="000000"/>
                    </a:solidFill>
                  </a:rPr>
                  <a:t>ArduinoJson.h</a:t>
                </a:r>
                <a:endParaRPr lang="ko-KR" altLang="en-US" sz="1600" kern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8" name="자유형 227"/>
              <p:cNvSpPr/>
              <p:nvPr/>
            </p:nvSpPr>
            <p:spPr>
              <a:xfrm>
                <a:off x="4592271" y="4947968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>
                    <a:solidFill>
                      <a:srgbClr val="FF0000"/>
                    </a:solidFill>
                  </a:rPr>
                  <a:t>m0_ota.h</a:t>
                </a:r>
                <a:endParaRPr lang="ko-KR" altLang="en-US" sz="1600" kern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9" name="자유형 228"/>
              <p:cNvSpPr/>
              <p:nvPr/>
            </p:nvSpPr>
            <p:spPr>
              <a:xfrm>
                <a:off x="7932283" y="4447239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>
                    <a:solidFill>
                      <a:srgbClr val="FF0000"/>
                    </a:solidFill>
                  </a:rPr>
                  <a:t>WiFi101.h</a:t>
                </a:r>
                <a:endParaRPr lang="ko-KR" altLang="en-US" sz="1600" kern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0" name="자유형 229"/>
              <p:cNvSpPr/>
              <p:nvPr/>
            </p:nvSpPr>
            <p:spPr>
              <a:xfrm>
                <a:off x="7932283" y="4953256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err="1">
                    <a:solidFill>
                      <a:sysClr val="windowText" lastClr="000000"/>
                    </a:solidFill>
                  </a:rPr>
                  <a:t>OTAStorage.h</a:t>
                </a:r>
                <a:endParaRPr lang="ko-KR" altLang="en-US" sz="1600" kern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1" name="자유형 230"/>
              <p:cNvSpPr/>
              <p:nvPr/>
            </p:nvSpPr>
            <p:spPr>
              <a:xfrm>
                <a:off x="7932283" y="5459272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err="1">
                    <a:solidFill>
                      <a:sysClr val="windowText" lastClr="000000"/>
                    </a:solidFill>
                  </a:rPr>
                  <a:t>InternalStorage.h</a:t>
                </a:r>
                <a:endParaRPr lang="ko-KR" altLang="en-US" sz="1600" kern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3" name="자유형 232"/>
              <p:cNvSpPr/>
              <p:nvPr/>
            </p:nvSpPr>
            <p:spPr>
              <a:xfrm>
                <a:off x="4592271" y="5453985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>
                    <a:solidFill>
                      <a:srgbClr val="FF0000"/>
                    </a:solidFill>
                  </a:rPr>
                  <a:t>TasCCS811.h</a:t>
                </a:r>
                <a:endParaRPr lang="ko-KR" altLang="en-US" sz="1600" kern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4" name="자유형 233"/>
              <p:cNvSpPr/>
              <p:nvPr/>
            </p:nvSpPr>
            <p:spPr>
              <a:xfrm>
                <a:off x="4592271" y="6213010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 dirty="0" err="1">
                    <a:solidFill>
                      <a:srgbClr val="FF0000"/>
                    </a:solidFill>
                  </a:rPr>
                  <a:t>TasLED.h</a:t>
                </a:r>
                <a:endParaRPr lang="ko-KR" altLang="en-US" sz="1600" kern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5" name="자유형 234"/>
              <p:cNvSpPr/>
              <p:nvPr/>
            </p:nvSpPr>
            <p:spPr>
              <a:xfrm>
                <a:off x="7932283" y="6213010"/>
                <a:ext cx="2783342" cy="358918"/>
              </a:xfrm>
              <a:custGeom>
                <a:avLst/>
                <a:gdLst>
                  <a:gd name="connsiteX0" fmla="*/ 0 w 1176782"/>
                  <a:gd name="connsiteY0" fmla="*/ 0 h 358918"/>
                  <a:gd name="connsiteX1" fmla="*/ 1176782 w 1176782"/>
                  <a:gd name="connsiteY1" fmla="*/ 0 h 358918"/>
                  <a:gd name="connsiteX2" fmla="*/ 1176782 w 1176782"/>
                  <a:gd name="connsiteY2" fmla="*/ 358918 h 358918"/>
                  <a:gd name="connsiteX3" fmla="*/ 0 w 1176782"/>
                  <a:gd name="connsiteY3" fmla="*/ 358918 h 358918"/>
                  <a:gd name="connsiteX4" fmla="*/ 0 w 1176782"/>
                  <a:gd name="connsiteY4" fmla="*/ 0 h 358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782" h="358918">
                    <a:moveTo>
                      <a:pt x="0" y="0"/>
                    </a:moveTo>
                    <a:lnTo>
                      <a:pt x="1176782" y="0"/>
                    </a:lnTo>
                    <a:lnTo>
                      <a:pt x="1176782" y="358918"/>
                    </a:lnTo>
                    <a:lnTo>
                      <a:pt x="0" y="35891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600" kern="1200">
                    <a:solidFill>
                      <a:sysClr val="windowText" lastClr="000000"/>
                    </a:solidFill>
                  </a:rPr>
                  <a:t>Arduino.h</a:t>
                </a:r>
                <a:endParaRPr lang="ko-KR" altLang="en-US" sz="1600" kern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자유형 48"/>
              <p:cNvSpPr/>
              <p:nvPr/>
            </p:nvSpPr>
            <p:spPr>
              <a:xfrm>
                <a:off x="7375613" y="5106131"/>
                <a:ext cx="556668" cy="506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117678" y="0"/>
                    </a:lnTo>
                    <a:lnTo>
                      <a:pt x="117678" y="506016"/>
                    </a:lnTo>
                    <a:lnTo>
                      <a:pt x="235356" y="506016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0" name="자유형 49"/>
              <p:cNvSpPr/>
              <p:nvPr/>
            </p:nvSpPr>
            <p:spPr>
              <a:xfrm>
                <a:off x="7375613" y="5060411"/>
                <a:ext cx="556668" cy="9144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45720"/>
                    </a:moveTo>
                    <a:lnTo>
                      <a:pt x="235356" y="4572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1" name="자유형 50"/>
              <p:cNvSpPr/>
              <p:nvPr/>
            </p:nvSpPr>
            <p:spPr>
              <a:xfrm>
                <a:off x="7375613" y="4600114"/>
                <a:ext cx="556668" cy="506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506016"/>
                    </a:moveTo>
                    <a:lnTo>
                      <a:pt x="117678" y="506016"/>
                    </a:lnTo>
                    <a:lnTo>
                      <a:pt x="117678" y="0"/>
                    </a:lnTo>
                    <a:lnTo>
                      <a:pt x="235356" y="0"/>
                    </a:lnTo>
                  </a:path>
                </a:pathLst>
              </a:custGeom>
              <a:noFill/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39" name="TextBox 38"/>
            <p:cNvSpPr txBox="1"/>
            <p:nvPr/>
          </p:nvSpPr>
          <p:spPr>
            <a:xfrm>
              <a:off x="9787549" y="2977544"/>
              <a:ext cx="1176925" cy="307777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mqtt</a:t>
              </a:r>
              <a:r>
                <a:rPr lang="en-US" altLang="ko-KR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ko-KR" alt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통신용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77556" y="3486346"/>
              <a:ext cx="138691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버전 확인 필요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96098" y="5996897"/>
              <a:ext cx="2089996" cy="307777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defRPr>
              </a:lvl1pPr>
            </a:lstStyle>
            <a:p>
              <a:pPr algn="r"/>
              <a:r>
                <a:rPr lang="en-US" altLang="ko-KR" dirty="0"/>
                <a:t>TasLED.cpp </a:t>
              </a:r>
              <a:r>
                <a:rPr lang="ko-KR" altLang="en-US" dirty="0" err="1"/>
                <a:t>핀번호</a:t>
              </a:r>
              <a:r>
                <a:rPr lang="ko-KR" altLang="en-US" dirty="0"/>
                <a:t> 수정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59440" y="4724923"/>
              <a:ext cx="2526654" cy="307777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defRPr>
              </a:lvl1pPr>
            </a:lstStyle>
            <a:p>
              <a:pPr algn="r"/>
              <a:r>
                <a:rPr lang="ko-KR" altLang="en-US" dirty="0"/>
                <a:t>외부에서 펌웨어 업로드 진행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51837" y="945674"/>
              <a:ext cx="1034257" cy="307777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defRPr>
              </a:lvl1pPr>
            </a:lstStyle>
            <a:p>
              <a:pPr algn="r"/>
              <a:r>
                <a:rPr lang="en-US" altLang="ko-KR" dirty="0"/>
                <a:t>SPI </a:t>
              </a:r>
              <a:r>
                <a:rPr lang="ko-KR" altLang="en-US" dirty="0"/>
                <a:t>통신용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26392" y="1462896"/>
              <a:ext cx="2659702" cy="307777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defRPr>
              </a:lvl1pPr>
            </a:lstStyle>
            <a:p>
              <a:pPr algn="r"/>
              <a:r>
                <a:rPr lang="en-US" altLang="ko-KR" dirty="0"/>
                <a:t>for wifi101 shield or </a:t>
              </a:r>
              <a:r>
                <a:rPr lang="en-US" altLang="ko-KR" dirty="0" err="1"/>
                <a:t>mkr</a:t>
              </a:r>
              <a:r>
                <a:rPr lang="en-US" altLang="ko-KR" dirty="0"/>
                <a:t> 1000</a:t>
              </a: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565989" y="2472633"/>
              <a:ext cx="2020105" cy="307777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defRPr>
              </a:lvl1pPr>
            </a:lstStyle>
            <a:p>
              <a:pPr algn="r"/>
              <a:r>
                <a:rPr lang="en-US" altLang="ko-KR" dirty="0" err="1"/>
                <a:t>mqtt</a:t>
              </a:r>
              <a:r>
                <a:rPr lang="ko-KR" altLang="en-US" dirty="0"/>
                <a:t>로 통신하는 부분</a:t>
              </a: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&amp;Cube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헤더</a:t>
            </a:r>
            <a:endParaRPr lang="en-US" altLang="ko-KR" sz="2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881D8-93A1-4188-A0ED-C126D3F8BB25}"/>
              </a:ext>
            </a:extLst>
          </p:cNvPr>
          <p:cNvSpPr txBox="1"/>
          <p:nvPr/>
        </p:nvSpPr>
        <p:spPr>
          <a:xfrm>
            <a:off x="6889218" y="1661806"/>
            <a:ext cx="6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7030A0"/>
                </a:solidFill>
              </a:rPr>
              <a:t>변경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C5C837-268A-4AF6-8B0B-6FC1F03A911C}"/>
              </a:ext>
            </a:extLst>
          </p:cNvPr>
          <p:cNvSpPr txBox="1"/>
          <p:nvPr/>
        </p:nvSpPr>
        <p:spPr>
          <a:xfrm>
            <a:off x="6889218" y="2167746"/>
            <a:ext cx="6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7030A0"/>
                </a:solidFill>
              </a:rPr>
              <a:t>삭제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6420A9-4275-49E2-87A4-4AD9B9B38321}"/>
              </a:ext>
            </a:extLst>
          </p:cNvPr>
          <p:cNvSpPr txBox="1"/>
          <p:nvPr/>
        </p:nvSpPr>
        <p:spPr>
          <a:xfrm>
            <a:off x="6889218" y="2680372"/>
            <a:ext cx="6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7030A0"/>
                </a:solidFill>
              </a:rPr>
              <a:t>수정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653A82-34D2-4EB5-BF5E-D01354147A2E}"/>
              </a:ext>
            </a:extLst>
          </p:cNvPr>
          <p:cNvSpPr txBox="1"/>
          <p:nvPr/>
        </p:nvSpPr>
        <p:spPr>
          <a:xfrm>
            <a:off x="6889218" y="4959492"/>
            <a:ext cx="6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7030A0"/>
                </a:solidFill>
              </a:rPr>
              <a:t>삭제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3167D0-D405-499F-8FA6-E97F713E9569}"/>
              </a:ext>
            </a:extLst>
          </p:cNvPr>
          <p:cNvSpPr txBox="1"/>
          <p:nvPr/>
        </p:nvSpPr>
        <p:spPr>
          <a:xfrm>
            <a:off x="6889218" y="5466113"/>
            <a:ext cx="6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7030A0"/>
                </a:solidFill>
              </a:rPr>
              <a:t>수정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F76FD8-1994-4D8D-89E3-04CEF0B46EFD}"/>
              </a:ext>
            </a:extLst>
          </p:cNvPr>
          <p:cNvSpPr txBox="1"/>
          <p:nvPr/>
        </p:nvSpPr>
        <p:spPr>
          <a:xfrm>
            <a:off x="6889218" y="6235071"/>
            <a:ext cx="6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7030A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52117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_</a:t>
            </a:r>
            <a:r>
              <a:rPr lang="en-US" altLang="ko-KR" dirty="0" err="1"/>
              <a:t>nodeMCU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6275307" y="1717655"/>
            <a:ext cx="5586412" cy="1602796"/>
            <a:chOff x="6450804" y="1883354"/>
            <a:chExt cx="5586412" cy="1602796"/>
          </a:xfrm>
        </p:grpSpPr>
        <p:sp>
          <p:nvSpPr>
            <p:cNvPr id="15" name="직사각형 14"/>
            <p:cNvSpPr/>
            <p:nvPr/>
          </p:nvSpPr>
          <p:spPr>
            <a:xfrm>
              <a:off x="6450804" y="1883354"/>
              <a:ext cx="5586412" cy="16027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544010" y="2038421"/>
              <a:ext cx="5400000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/>
                <a:t>AP mode</a:t>
              </a:r>
            </a:p>
            <a:p>
              <a:pPr algn="ctr"/>
              <a:r>
                <a:rPr lang="ko-KR" altLang="en-US" dirty="0"/>
                <a:t>자체적으로 공유기가 되어 </a:t>
              </a:r>
              <a:r>
                <a:rPr lang="en-US" altLang="ko-KR" dirty="0"/>
                <a:t>IP</a:t>
              </a:r>
              <a:r>
                <a:rPr lang="ko-KR" altLang="en-US" dirty="0"/>
                <a:t>를 생성하여 한 상태</a:t>
              </a:r>
              <a:endParaRPr lang="en-US" altLang="ko-KR" dirty="0"/>
            </a:p>
            <a:p>
              <a:pPr algn="ctr"/>
              <a:r>
                <a:rPr lang="en-US" altLang="ko-KR" b="1" spc="300" dirty="0"/>
                <a:t>(IP: 192.168.4.x)</a:t>
              </a:r>
            </a:p>
            <a:p>
              <a:pPr algn="ctr"/>
              <a:r>
                <a:rPr lang="ko-KR" altLang="en-US" dirty="0"/>
                <a:t>해당</a:t>
              </a:r>
              <a:r>
                <a:rPr lang="en-US" altLang="ko-KR" dirty="0"/>
                <a:t> IP</a:t>
              </a:r>
              <a:r>
                <a:rPr lang="ko-KR" altLang="en-US" dirty="0"/>
                <a:t>로 연결하여 </a:t>
              </a:r>
              <a:r>
                <a:rPr lang="en-US" altLang="ko-KR" dirty="0"/>
                <a:t>SSID, PSWD </a:t>
              </a:r>
              <a:r>
                <a:rPr lang="ko-KR" altLang="en-US" dirty="0"/>
                <a:t>입력 필요</a:t>
              </a:r>
              <a:endParaRPr lang="en-US" altLang="ko-KR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30282" y="1717655"/>
            <a:ext cx="5586412" cy="1602796"/>
            <a:chOff x="658179" y="1883354"/>
            <a:chExt cx="5586412" cy="1602796"/>
          </a:xfrm>
        </p:grpSpPr>
        <p:sp>
          <p:nvSpPr>
            <p:cNvPr id="18" name="직사각형 17"/>
            <p:cNvSpPr/>
            <p:nvPr/>
          </p:nvSpPr>
          <p:spPr>
            <a:xfrm>
              <a:off x="658179" y="1883354"/>
              <a:ext cx="5586412" cy="16027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51385" y="2038421"/>
              <a:ext cx="5400000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/>
                <a:t>STA mode</a:t>
              </a:r>
            </a:p>
            <a:p>
              <a:pPr algn="ctr"/>
              <a:r>
                <a:rPr lang="en-US" altLang="ko-KR" dirty="0" err="1"/>
                <a:t>WiFi</a:t>
              </a:r>
              <a:r>
                <a:rPr lang="en-US" altLang="ko-KR" dirty="0"/>
                <a:t> </a:t>
              </a:r>
              <a:r>
                <a:rPr lang="ko-KR" altLang="en-US" dirty="0"/>
                <a:t>단말기</a:t>
              </a:r>
              <a:r>
                <a:rPr lang="en-US" altLang="ko-KR" dirty="0"/>
                <a:t>(ESP8266)</a:t>
              </a:r>
              <a:r>
                <a:rPr lang="ko-KR" altLang="en-US" dirty="0"/>
                <a:t>에서</a:t>
              </a:r>
              <a:r>
                <a:rPr lang="en-US" altLang="ko-KR" dirty="0"/>
                <a:t> </a:t>
              </a:r>
              <a:r>
                <a:rPr lang="ko-KR" altLang="en-US" dirty="0"/>
                <a:t>공유기와 연결된 상태</a:t>
              </a:r>
              <a:endParaRPr lang="en-US" altLang="ko-KR" dirty="0"/>
            </a:p>
            <a:p>
              <a:pPr algn="ctr"/>
              <a:r>
                <a:rPr lang="en-US" altLang="ko-KR" b="1" spc="300" dirty="0"/>
                <a:t>(IP: 192.168.0.x)</a:t>
              </a:r>
            </a:p>
            <a:p>
              <a:pPr algn="ctr"/>
              <a:r>
                <a:rPr lang="ko-KR" altLang="en-US" dirty="0"/>
                <a:t>코드 펌웨어 전에 </a:t>
              </a:r>
              <a:r>
                <a:rPr lang="en-US" altLang="ko-KR" dirty="0"/>
                <a:t>SSID, PSWD </a:t>
              </a:r>
              <a:r>
                <a:rPr lang="ko-KR" altLang="en-US" dirty="0"/>
                <a:t>입력 필요</a:t>
              </a:r>
              <a:endParaRPr lang="en-US" altLang="ko-KR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WiFi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설정</a:t>
            </a:r>
            <a:endParaRPr lang="ko-KR" alt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918638" y="3833811"/>
            <a:ext cx="10354725" cy="2286473"/>
            <a:chOff x="423488" y="3833811"/>
            <a:chExt cx="10354725" cy="2286473"/>
          </a:xfrm>
        </p:grpSpPr>
        <p:sp>
          <p:nvSpPr>
            <p:cNvPr id="23" name="타원 22"/>
            <p:cNvSpPr/>
            <p:nvPr/>
          </p:nvSpPr>
          <p:spPr>
            <a:xfrm>
              <a:off x="423488" y="4013811"/>
              <a:ext cx="180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Begin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28404" y="4013811"/>
              <a:ext cx="1800000" cy="72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STA mode</a:t>
              </a:r>
              <a:endParaRPr lang="ko-KR" altLang="en-US" dirty="0"/>
            </a:p>
          </p:txBody>
        </p:sp>
        <p:sp>
          <p:nvSpPr>
            <p:cNvPr id="25" name="순서도: 판단 24"/>
            <p:cNvSpPr/>
            <p:nvPr/>
          </p:nvSpPr>
          <p:spPr>
            <a:xfrm>
              <a:off x="5726194" y="3833811"/>
              <a:ext cx="2160000" cy="1080000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Connect?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06194" y="5265500"/>
              <a:ext cx="1800000" cy="72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 mode</a:t>
              </a:r>
              <a:endParaRPr lang="ko-KR" altLang="en-US" dirty="0"/>
            </a:p>
          </p:txBody>
        </p:sp>
        <p:sp>
          <p:nvSpPr>
            <p:cNvPr id="27" name="순서도: 문서 26"/>
            <p:cNvSpPr/>
            <p:nvPr/>
          </p:nvSpPr>
          <p:spPr>
            <a:xfrm>
              <a:off x="8838236" y="4013811"/>
              <a:ext cx="1800000" cy="720000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Web Server</a:t>
              </a:r>
              <a:endParaRPr lang="ko-KR" altLang="en-US" dirty="0"/>
            </a:p>
          </p:txBody>
        </p:sp>
        <p:cxnSp>
          <p:nvCxnSpPr>
            <p:cNvPr id="29" name="직선 화살표 연결선 28"/>
            <p:cNvCxnSpPr>
              <a:stCxn id="23" idx="6"/>
              <a:endCxn id="24" idx="1"/>
            </p:cNvCxnSpPr>
            <p:nvPr/>
          </p:nvCxnSpPr>
          <p:spPr>
            <a:xfrm>
              <a:off x="2223488" y="4373811"/>
              <a:ext cx="1004916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4" idx="3"/>
              <a:endCxn id="25" idx="1"/>
            </p:cNvCxnSpPr>
            <p:nvPr/>
          </p:nvCxnSpPr>
          <p:spPr>
            <a:xfrm>
              <a:off x="5028404" y="4373811"/>
              <a:ext cx="697790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5" idx="3"/>
              <a:endCxn id="27" idx="1"/>
            </p:cNvCxnSpPr>
            <p:nvPr/>
          </p:nvCxnSpPr>
          <p:spPr>
            <a:xfrm>
              <a:off x="7886194" y="4373811"/>
              <a:ext cx="952042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5" idx="2"/>
              <a:endCxn id="26" idx="0"/>
            </p:cNvCxnSpPr>
            <p:nvPr/>
          </p:nvCxnSpPr>
          <p:spPr>
            <a:xfrm>
              <a:off x="6806194" y="4913811"/>
              <a:ext cx="0" cy="351689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26" idx="3"/>
              <a:endCxn id="27" idx="2"/>
            </p:cNvCxnSpPr>
            <p:nvPr/>
          </p:nvCxnSpPr>
          <p:spPr>
            <a:xfrm flipV="1">
              <a:off x="7706194" y="4686211"/>
              <a:ext cx="2032042" cy="939289"/>
            </a:xfrm>
            <a:prstGeom prst="bentConnector2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27" idx="3"/>
              <a:endCxn id="24" idx="2"/>
            </p:cNvCxnSpPr>
            <p:nvPr/>
          </p:nvCxnSpPr>
          <p:spPr>
            <a:xfrm flipH="1">
              <a:off x="4128404" y="4373811"/>
              <a:ext cx="6509832" cy="360000"/>
            </a:xfrm>
            <a:prstGeom prst="bentConnector4">
              <a:avLst>
                <a:gd name="adj1" fmla="val -3512"/>
                <a:gd name="adj2" fmla="val 496875"/>
              </a:avLst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102175" y="4009145"/>
              <a:ext cx="4794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1" dirty="0"/>
                <a:t>Yes</a:t>
              </a:r>
              <a:endParaRPr lang="ko-KR" altLang="en-US" sz="1600" i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06194" y="4877933"/>
              <a:ext cx="4651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1" dirty="0"/>
                <a:t>No</a:t>
              </a:r>
              <a:endParaRPr lang="ko-KR" altLang="en-US" sz="1600" i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336921" y="5781730"/>
              <a:ext cx="1441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1" dirty="0"/>
                <a:t>Disconnected</a:t>
              </a:r>
              <a:endParaRPr lang="ko-KR" alt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74742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_</a:t>
            </a:r>
            <a:r>
              <a:rPr lang="en-US" altLang="ko-KR" dirty="0" err="1"/>
              <a:t>nodeMCU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5800" y="1641487"/>
            <a:ext cx="80813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i="1" dirty="0">
                <a:hlinkClick r:id="rId2"/>
              </a:rPr>
              <a:t>https://github.com/tzapu/WiFiManager</a:t>
            </a:r>
            <a:r>
              <a:rPr lang="ko-KR" altLang="en-US" i="1" dirty="0"/>
              <a:t>에서 </a:t>
            </a:r>
            <a:r>
              <a:rPr lang="en-US" altLang="ko-KR" i="1" dirty="0"/>
              <a:t>zip </a:t>
            </a:r>
            <a:r>
              <a:rPr lang="ko-KR" altLang="en-US" i="1" dirty="0"/>
              <a:t>다운로드</a:t>
            </a:r>
            <a:endParaRPr lang="en-US" altLang="ko-KR" i="1" dirty="0"/>
          </a:p>
          <a:p>
            <a:r>
              <a:rPr lang="ko-KR" altLang="en-US" i="1" dirty="0"/>
              <a:t>해당 파일 </a:t>
            </a:r>
            <a:r>
              <a:rPr lang="en-US" altLang="ko-KR" i="1" dirty="0"/>
              <a:t>‘</a:t>
            </a:r>
            <a:r>
              <a:rPr lang="ko-KR" altLang="en-US" i="1" dirty="0"/>
              <a:t>스케치 </a:t>
            </a:r>
            <a:r>
              <a:rPr lang="en-US" altLang="ko-KR" i="1" dirty="0"/>
              <a:t>– </a:t>
            </a:r>
            <a:r>
              <a:rPr lang="ko-KR" altLang="en-US" i="1" dirty="0"/>
              <a:t>라이브러리 포함하기 </a:t>
            </a:r>
            <a:r>
              <a:rPr lang="en-US" altLang="ko-KR" i="1" dirty="0"/>
              <a:t>- .ZIP </a:t>
            </a:r>
            <a:r>
              <a:rPr lang="ko-KR" altLang="en-US" i="1" dirty="0"/>
              <a:t>라이브러리 추가</a:t>
            </a:r>
            <a:r>
              <a:rPr lang="en-US" altLang="ko-KR" i="1" dirty="0"/>
              <a:t>…’</a:t>
            </a:r>
            <a:r>
              <a:rPr lang="ko-KR" altLang="en-US" i="1" dirty="0"/>
              <a:t>에서 열기</a:t>
            </a:r>
            <a:endParaRPr lang="en-US" altLang="ko-KR" i="1" dirty="0"/>
          </a:p>
          <a:p>
            <a:r>
              <a:rPr lang="en-US" altLang="ko-KR" b="1" i="1" dirty="0" err="1"/>
              <a:t>wifi_apmode</a:t>
            </a:r>
            <a:r>
              <a:rPr lang="en-US" altLang="ko-KR" b="1" i="1" dirty="0"/>
              <a:t> </a:t>
            </a:r>
            <a:r>
              <a:rPr lang="ko-KR" altLang="en-US" b="1" i="1" dirty="0"/>
              <a:t>파일 실행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WiFi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_AP mode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85800" y="2734094"/>
            <a:ext cx="5569857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i="1" dirty="0"/>
              <a:t># </a:t>
            </a:r>
            <a:r>
              <a:rPr lang="ko-KR" altLang="en-US" sz="1600" i="1" dirty="0"/>
              <a:t>직접적인 코드 작성을 원할 시에는 아래 </a:t>
            </a:r>
            <a:r>
              <a:rPr lang="en-US" altLang="ko-KR" sz="1600" i="1" dirty="0"/>
              <a:t>URL </a:t>
            </a:r>
            <a:r>
              <a:rPr lang="ko-KR" altLang="en-US" sz="1600" i="1" dirty="0"/>
              <a:t>참고</a:t>
            </a:r>
            <a:endParaRPr lang="en-US" altLang="ko-KR" sz="1600" i="1" dirty="0"/>
          </a:p>
          <a:p>
            <a:r>
              <a:rPr lang="ko-KR" altLang="en-US" sz="1600" i="1" dirty="0"/>
              <a:t>https://turtleshell.kr/65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5800" y="3909074"/>
            <a:ext cx="9447012" cy="233910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WiFi.mode</a:t>
            </a:r>
            <a:r>
              <a:rPr lang="ko-KR" altLang="en-US" sz="1600" dirty="0"/>
              <a:t>(WIFI_STA); // 기존에 저장된 </a:t>
            </a:r>
            <a:r>
              <a:rPr lang="en-US" altLang="ko-KR" sz="1600" dirty="0"/>
              <a:t>SSID</a:t>
            </a:r>
            <a:r>
              <a:rPr lang="ko-KR" altLang="en-US" sz="1600" dirty="0"/>
              <a:t>와 </a:t>
            </a:r>
            <a:r>
              <a:rPr lang="en-US" altLang="ko-KR" sz="1600" dirty="0"/>
              <a:t>PSWD</a:t>
            </a:r>
            <a:r>
              <a:rPr lang="ko-KR" altLang="en-US" sz="1600" dirty="0"/>
              <a:t>가 있다면 바로 웹 서버 연결</a:t>
            </a:r>
          </a:p>
          <a:p>
            <a:r>
              <a:rPr lang="ko-KR" altLang="en-US" sz="1600" dirty="0" err="1"/>
              <a:t>WiFiManager</a:t>
            </a:r>
            <a:r>
              <a:rPr lang="ko-KR" altLang="en-US" sz="1600" dirty="0"/>
              <a:t> </a:t>
            </a:r>
            <a:r>
              <a:rPr lang="en-US" altLang="ko-KR" sz="1600" dirty="0" err="1"/>
              <a:t>wm</a:t>
            </a:r>
            <a:r>
              <a:rPr lang="ko-KR" altLang="en-US" sz="1600" dirty="0"/>
              <a:t>;</a:t>
            </a:r>
          </a:p>
          <a:p>
            <a:endParaRPr lang="ko-KR" altLang="en-US" sz="1600" dirty="0"/>
          </a:p>
          <a:p>
            <a:r>
              <a:rPr lang="ko-KR" altLang="en-US" sz="1600" dirty="0"/>
              <a:t>// 기존에 저장된 내용을 </a:t>
            </a:r>
            <a:r>
              <a:rPr lang="en-US" altLang="ko-KR" sz="1600" dirty="0"/>
              <a:t>reset</a:t>
            </a:r>
            <a:r>
              <a:rPr lang="ko-KR" altLang="en-US" sz="1600" dirty="0"/>
              <a:t>을 원할 시 실행</a:t>
            </a:r>
          </a:p>
          <a:p>
            <a:r>
              <a:rPr lang="ko-KR" altLang="en-US" sz="1600" dirty="0" err="1"/>
              <a:t>wm.resetSettings</a:t>
            </a:r>
            <a:r>
              <a:rPr lang="ko-KR" altLang="en-US" sz="1600" dirty="0"/>
              <a:t>(); </a:t>
            </a:r>
            <a:r>
              <a:rPr lang="en-US" altLang="ko-KR" sz="1600" dirty="0"/>
              <a:t>//</a:t>
            </a:r>
            <a:r>
              <a:rPr lang="ko-KR" altLang="en-US" sz="1600" dirty="0"/>
              <a:t>주석 처리하면 기존 내용을 그대로 사용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bool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res</a:t>
            </a:r>
            <a:r>
              <a:rPr lang="ko-KR" altLang="en-US" sz="1600" dirty="0"/>
              <a:t>;</a:t>
            </a:r>
          </a:p>
          <a:p>
            <a:r>
              <a:rPr lang="ko-KR" altLang="en-US" sz="1600" dirty="0" err="1"/>
              <a:t>res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wm.autoConnect</a:t>
            </a:r>
            <a:r>
              <a:rPr lang="ko-KR" altLang="en-US" sz="1600" dirty="0"/>
              <a:t>("</a:t>
            </a:r>
            <a:r>
              <a:rPr lang="ko-KR" altLang="en-US" sz="1600" dirty="0" err="1"/>
              <a:t>AutoConnectAP</a:t>
            </a:r>
            <a:r>
              <a:rPr lang="ko-KR" altLang="en-US" sz="1600" dirty="0"/>
              <a:t>", "</a:t>
            </a:r>
            <a:r>
              <a:rPr lang="ko-KR" altLang="en-US" sz="1600" dirty="0" err="1"/>
              <a:t>password</a:t>
            </a:r>
            <a:r>
              <a:rPr lang="ko-KR" altLang="en-US" sz="1600" dirty="0"/>
              <a:t>");</a:t>
            </a:r>
            <a:endParaRPr lang="en-US" altLang="ko-KR" sz="1600" dirty="0"/>
          </a:p>
          <a:p>
            <a:r>
              <a:rPr lang="en-US" altLang="ko-KR" sz="1600" dirty="0"/>
              <a:t>// AP mode </a:t>
            </a:r>
            <a:r>
              <a:rPr lang="ko-KR" altLang="en-US" sz="1600" dirty="0"/>
              <a:t>위한 </a:t>
            </a:r>
            <a:r>
              <a:rPr lang="en-US" altLang="ko-KR" sz="1600" dirty="0"/>
              <a:t>SSID</a:t>
            </a:r>
            <a:r>
              <a:rPr lang="ko-KR" altLang="en-US" sz="1600" dirty="0"/>
              <a:t>와 </a:t>
            </a:r>
            <a:r>
              <a:rPr lang="en-US" altLang="ko-KR" sz="1600" dirty="0"/>
              <a:t>PSWD </a:t>
            </a:r>
            <a:r>
              <a:rPr lang="ko-KR" altLang="en-US" sz="1600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426596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_</a:t>
            </a:r>
            <a:r>
              <a:rPr lang="en-US" altLang="ko-KR" dirty="0" err="1"/>
              <a:t>nodeMCU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777" y="1729002"/>
            <a:ext cx="2166446" cy="4814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755" y="1729002"/>
            <a:ext cx="2166446" cy="4814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766" y="1729002"/>
            <a:ext cx="2166446" cy="4814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WiFi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_AP mode </a:t>
            </a:r>
            <a:r>
              <a:rPr lang="ko-KR" altLang="en-US" sz="2400" b="1" dirty="0"/>
              <a:t>연결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8EFB17-D79C-4924-A850-0AF70F6A50CB}"/>
              </a:ext>
            </a:extLst>
          </p:cNvPr>
          <p:cNvGrpSpPr/>
          <p:nvPr/>
        </p:nvGrpSpPr>
        <p:grpSpPr>
          <a:xfrm>
            <a:off x="332799" y="1729002"/>
            <a:ext cx="2166446" cy="4814325"/>
            <a:chOff x="2672788" y="1729002"/>
            <a:chExt cx="2166446" cy="481432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2788" y="1729002"/>
              <a:ext cx="2166446" cy="481432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2754095" y="2878133"/>
              <a:ext cx="2003831" cy="390834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419725" y="2882896"/>
            <a:ext cx="1352550" cy="23514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88251" y="3400426"/>
            <a:ext cx="1695476" cy="70802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580493" y="2955976"/>
            <a:ext cx="1710992" cy="23514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82573" y="4173414"/>
            <a:ext cx="1706832" cy="23514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6C41EC-56BE-4ED5-9556-74ED95DCEA5F}"/>
              </a:ext>
            </a:extLst>
          </p:cNvPr>
          <p:cNvGrpSpPr/>
          <p:nvPr/>
        </p:nvGrpSpPr>
        <p:grpSpPr>
          <a:xfrm>
            <a:off x="2672788" y="1729002"/>
            <a:ext cx="2166446" cy="4814325"/>
            <a:chOff x="332799" y="1729002"/>
            <a:chExt cx="2166446" cy="48143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799" y="1729002"/>
              <a:ext cx="2166446" cy="481432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417465" y="1950080"/>
              <a:ext cx="2003831" cy="92805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6211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_</a:t>
            </a:r>
            <a:r>
              <a:rPr lang="en-US" altLang="ko-KR" dirty="0" err="1"/>
              <a:t>nodeMCU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WiFi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_AP mode </a:t>
            </a:r>
            <a:r>
              <a:rPr lang="ko-KR" altLang="en-US" sz="2400" b="1" dirty="0"/>
              <a:t>모니터링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685800" y="2128434"/>
            <a:ext cx="4372585" cy="1895740"/>
            <a:chOff x="685800" y="1864927"/>
            <a:chExt cx="4372585" cy="189574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864927"/>
              <a:ext cx="4372585" cy="189574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1249145" y="3001958"/>
              <a:ext cx="2313205" cy="35084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968674" y="1641487"/>
            <a:ext cx="4334480" cy="4869779"/>
            <a:chOff x="5939974" y="1736449"/>
            <a:chExt cx="4334480" cy="4869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9974" y="1736449"/>
              <a:ext cx="4334480" cy="486795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6468845" y="5430833"/>
              <a:ext cx="1341655" cy="35084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436386" y="4829175"/>
              <a:ext cx="1606014" cy="20955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39974" y="6396678"/>
              <a:ext cx="1606014" cy="20955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239464" y="4557333"/>
            <a:ext cx="3265256" cy="1306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ysClr val="windowText" lastClr="000000"/>
                </a:solidFill>
              </a:rPr>
              <a:t>WiFi</a:t>
            </a:r>
            <a:r>
              <a:rPr lang="en-US" altLang="ko-KR" sz="28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800" b="1" dirty="0">
                <a:solidFill>
                  <a:sysClr val="windowText" lastClr="000000"/>
                </a:solidFill>
              </a:rPr>
              <a:t>연결</a:t>
            </a:r>
          </a:p>
        </p:txBody>
      </p:sp>
      <p:cxnSp>
        <p:nvCxnSpPr>
          <p:cNvPr id="33" name="직선 화살표 연결선 32"/>
          <p:cNvCxnSpPr>
            <a:stCxn id="5" idx="2"/>
            <a:endCxn id="28" idx="0"/>
          </p:cNvCxnSpPr>
          <p:nvPr/>
        </p:nvCxnSpPr>
        <p:spPr>
          <a:xfrm flipH="1">
            <a:off x="2872092" y="4024174"/>
            <a:ext cx="1" cy="533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8" idx="3"/>
            <a:endCxn id="6" idx="1"/>
          </p:cNvCxnSpPr>
          <p:nvPr/>
        </p:nvCxnSpPr>
        <p:spPr>
          <a:xfrm flipV="1">
            <a:off x="4504720" y="4075464"/>
            <a:ext cx="2463954" cy="11349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12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_</a:t>
            </a:r>
            <a:r>
              <a:rPr lang="en-US" altLang="ko-KR" dirty="0" err="1"/>
              <a:t>nodeMCU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5800" y="1179822"/>
            <a:ext cx="94470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mDNS</a:t>
            </a:r>
            <a:endParaRPr lang="en-US" altLang="ko-KR" sz="2400" b="1" dirty="0"/>
          </a:p>
          <a:p>
            <a:r>
              <a:rPr lang="ko-KR" altLang="en-US" dirty="0" err="1"/>
              <a:t>웹서버</a:t>
            </a:r>
            <a:r>
              <a:rPr lang="ko-KR" altLang="en-US" dirty="0"/>
              <a:t> 연결 시 </a:t>
            </a:r>
            <a:r>
              <a:rPr lang="en-US" altLang="ko-KR" dirty="0"/>
              <a:t>IP</a:t>
            </a:r>
            <a:r>
              <a:rPr lang="ko-KR" altLang="en-US" dirty="0"/>
              <a:t>주소가 아닌 특정 주소로 설정</a:t>
            </a:r>
            <a:endParaRPr lang="en-US" altLang="ko-KR" dirty="0"/>
          </a:p>
          <a:p>
            <a:r>
              <a:rPr lang="ko-KR" altLang="en-US" dirty="0"/>
              <a:t>예제 </a:t>
            </a:r>
            <a:r>
              <a:rPr lang="en-US" altLang="ko-KR" dirty="0"/>
              <a:t>– ESP8266mDNS – </a:t>
            </a:r>
            <a:r>
              <a:rPr lang="en-US" altLang="ko-KR" dirty="0" err="1"/>
              <a:t>mDNS_WEB_SERVER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915711" y="1146264"/>
            <a:ext cx="5249008" cy="5363323"/>
            <a:chOff x="6417896" y="1146264"/>
            <a:chExt cx="5249008" cy="53633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7896" y="1146264"/>
              <a:ext cx="5249008" cy="5363323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8477249" y="1535251"/>
              <a:ext cx="953519" cy="35084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81800" y="1198312"/>
              <a:ext cx="790575" cy="35084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44798" y="3542743"/>
            <a:ext cx="5167818" cy="1569660"/>
            <a:chOff x="685800" y="3185188"/>
            <a:chExt cx="6096000" cy="1569660"/>
          </a:xfrm>
        </p:grpSpPr>
        <p:sp>
          <p:nvSpPr>
            <p:cNvPr id="8" name="직사각형 7"/>
            <p:cNvSpPr/>
            <p:nvPr/>
          </p:nvSpPr>
          <p:spPr>
            <a:xfrm>
              <a:off x="685800" y="3185188"/>
              <a:ext cx="6096000" cy="15696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 </a:t>
              </a:r>
              <a:r>
                <a:rPr lang="ko-KR" altLang="en-US" sz="1600" dirty="0" err="1"/>
                <a:t>if</a:t>
              </a:r>
              <a:r>
                <a:rPr lang="ko-KR" altLang="en-US" sz="1600" dirty="0"/>
                <a:t> (!</a:t>
              </a:r>
              <a:r>
                <a:rPr lang="ko-KR" altLang="en-US" sz="1600" dirty="0" err="1"/>
                <a:t>MDNS.begin</a:t>
              </a:r>
              <a:r>
                <a:rPr lang="ko-KR" altLang="en-US" sz="1600" dirty="0"/>
                <a:t>("esp8266")) {</a:t>
              </a:r>
            </a:p>
            <a:p>
              <a:r>
                <a:rPr lang="ko-KR" altLang="en-US" sz="1600" dirty="0"/>
                <a:t>    </a:t>
              </a:r>
              <a:r>
                <a:rPr lang="ko-KR" altLang="en-US" sz="1600" dirty="0" err="1"/>
                <a:t>Serial.println</a:t>
              </a:r>
              <a:r>
                <a:rPr lang="ko-KR" altLang="en-US" sz="1600" dirty="0"/>
                <a:t>("</a:t>
              </a:r>
              <a:r>
                <a:rPr lang="ko-KR" altLang="en-US" sz="1600" dirty="0" err="1"/>
                <a:t>Error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setting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up</a:t>
              </a:r>
              <a:r>
                <a:rPr lang="ko-KR" altLang="en-US" sz="1600" dirty="0"/>
                <a:t> MDNS </a:t>
              </a:r>
              <a:r>
                <a:rPr lang="ko-KR" altLang="en-US" sz="1600" dirty="0" err="1"/>
                <a:t>responder</a:t>
              </a:r>
              <a:r>
                <a:rPr lang="ko-KR" altLang="en-US" sz="1600" dirty="0"/>
                <a:t>!");</a:t>
              </a:r>
            </a:p>
            <a:p>
              <a:r>
                <a:rPr lang="ko-KR" altLang="en-US" sz="1600" dirty="0"/>
                <a:t>    </a:t>
              </a:r>
              <a:r>
                <a:rPr lang="ko-KR" altLang="en-US" sz="1600" dirty="0" err="1"/>
                <a:t>while</a:t>
              </a:r>
              <a:r>
                <a:rPr lang="ko-KR" altLang="en-US" sz="1600" dirty="0"/>
                <a:t> (1) {</a:t>
              </a:r>
            </a:p>
            <a:p>
              <a:r>
                <a:rPr lang="ko-KR" altLang="en-US" sz="1600" dirty="0"/>
                <a:t>      </a:t>
              </a:r>
              <a:r>
                <a:rPr lang="ko-KR" altLang="en-US" sz="1600" dirty="0" err="1"/>
                <a:t>delay</a:t>
              </a:r>
              <a:r>
                <a:rPr lang="ko-KR" altLang="en-US" sz="1600" dirty="0"/>
                <a:t>(1000);</a:t>
              </a:r>
            </a:p>
            <a:p>
              <a:r>
                <a:rPr lang="ko-KR" altLang="en-US" sz="1600" dirty="0"/>
                <a:t>    }</a:t>
              </a:r>
            </a:p>
            <a:p>
              <a:r>
                <a:rPr lang="ko-KR" altLang="en-US" sz="1600" dirty="0"/>
                <a:t>  }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77198" y="3203265"/>
              <a:ext cx="1051828" cy="35084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화살표 연결선 16"/>
          <p:cNvCxnSpPr>
            <a:stCxn id="9" idx="3"/>
            <a:endCxn id="10" idx="1"/>
          </p:cNvCxnSpPr>
          <p:nvPr/>
        </p:nvCxnSpPr>
        <p:spPr>
          <a:xfrm flipV="1">
            <a:off x="3339886" y="1710672"/>
            <a:ext cx="4635178" cy="202556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502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_</a:t>
            </a:r>
            <a:r>
              <a:rPr lang="en-US" altLang="ko-KR" dirty="0" err="1"/>
              <a:t>nodeMCU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5800" y="4904764"/>
            <a:ext cx="54813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https://kwonkyo.tistory.com/402?category=788137</a:t>
            </a:r>
            <a:endParaRPr lang="en-US" altLang="ko-KR" dirty="0"/>
          </a:p>
          <a:p>
            <a:r>
              <a:rPr lang="en-US" altLang="ko-KR" dirty="0"/>
              <a:t>ESP8266 OTA</a:t>
            </a:r>
            <a:r>
              <a:rPr lang="ko-KR" altLang="en-US" dirty="0"/>
              <a:t>하는 과정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5800" y="5569372"/>
            <a:ext cx="5742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https://rasino.tistory.com/297</a:t>
            </a:r>
            <a:endParaRPr lang="en-US" altLang="ko-KR" dirty="0"/>
          </a:p>
          <a:p>
            <a:r>
              <a:rPr lang="ko-KR" altLang="en-US" dirty="0"/>
              <a:t>펌웨어 업데이트</a:t>
            </a:r>
            <a:r>
              <a:rPr lang="en-US" altLang="ko-KR" dirty="0"/>
              <a:t>(esp8266 at</a:t>
            </a:r>
            <a:r>
              <a:rPr lang="ko-KR" altLang="en-US" dirty="0"/>
              <a:t>명령어 실행 용 업데이트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5800" y="1179822"/>
            <a:ext cx="94470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OTA (</a:t>
            </a:r>
            <a:r>
              <a:rPr lang="ko-KR" altLang="en-US" sz="2400" b="1" dirty="0"/>
              <a:t>무선 펌웨어 업데이트</a:t>
            </a:r>
            <a:r>
              <a:rPr lang="en-US" altLang="ko-KR" sz="2400" b="1" dirty="0"/>
              <a:t>)</a:t>
            </a:r>
          </a:p>
          <a:p>
            <a:r>
              <a:rPr lang="ko-KR" altLang="en-US" dirty="0"/>
              <a:t>보드가 웹 서버에 연결된 상태에서 외부 서버를 통해 펌웨어 업데이트 하는 기능</a:t>
            </a:r>
          </a:p>
        </p:txBody>
      </p:sp>
      <p:pic>
        <p:nvPicPr>
          <p:cNvPr id="1026" name="Picture 2" descr="How to Implement OTA Updates for Connected Cars | Intellias Blo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3" b="12645"/>
          <a:stretch/>
        </p:blipFill>
        <p:spPr bwMode="auto">
          <a:xfrm>
            <a:off x="4471764" y="2057743"/>
            <a:ext cx="6575873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080587" y="2200289"/>
            <a:ext cx="2881814" cy="2273957"/>
            <a:chOff x="785312" y="1816209"/>
            <a:chExt cx="2881814" cy="2273957"/>
          </a:xfrm>
        </p:grpSpPr>
        <p:sp>
          <p:nvSpPr>
            <p:cNvPr id="9" name="직사각형 8"/>
            <p:cNvSpPr/>
            <p:nvPr/>
          </p:nvSpPr>
          <p:spPr>
            <a:xfrm>
              <a:off x="785312" y="3448859"/>
              <a:ext cx="2881814" cy="6413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Device Management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system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8" descr="desttop icon 이미지 검색결과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031" y="1816209"/>
              <a:ext cx="1906377" cy="1906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연결선 12"/>
          <p:cNvCxnSpPr/>
          <p:nvPr/>
        </p:nvCxnSpPr>
        <p:spPr>
          <a:xfrm>
            <a:off x="3705225" y="3153477"/>
            <a:ext cx="962025" cy="1"/>
          </a:xfrm>
          <a:prstGeom prst="line">
            <a:avLst/>
          </a:prstGeom>
          <a:ln w="22225">
            <a:solidFill>
              <a:srgbClr val="7686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971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_</a:t>
            </a:r>
            <a:r>
              <a:rPr lang="en-US" altLang="ko-KR" dirty="0" err="1"/>
              <a:t>nodeMCU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47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85800" y="2975070"/>
            <a:ext cx="7007676" cy="1745887"/>
            <a:chOff x="4305299" y="1514475"/>
            <a:chExt cx="5761331" cy="1745887"/>
          </a:xfrm>
        </p:grpSpPr>
        <p:sp>
          <p:nvSpPr>
            <p:cNvPr id="7" name="직사각형 6"/>
            <p:cNvSpPr/>
            <p:nvPr/>
          </p:nvSpPr>
          <p:spPr>
            <a:xfrm>
              <a:off x="4305299" y="1514475"/>
              <a:ext cx="5761331" cy="1745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371974" y="1648754"/>
              <a:ext cx="533127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D4D4D4"/>
                  </a:solidFill>
                  <a:latin typeface="Consolas" panose="020B0609020204030204" pitchFamily="49" charset="0"/>
                </a:rPr>
                <a:t>[env:nodemcuv2]</a:t>
              </a:r>
            </a:p>
            <a:p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platform</a:t>
              </a:r>
              <a:r>
                <a:rPr lang="en-US" altLang="ko-KR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= espressif8266</a:t>
              </a:r>
            </a:p>
            <a:p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board</a:t>
              </a:r>
              <a:r>
                <a:rPr lang="en-US" altLang="ko-KR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= nodemcuv2</a:t>
              </a:r>
            </a:p>
            <a:p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framework</a:t>
              </a:r>
              <a:r>
                <a:rPr lang="en-US" altLang="ko-KR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= </a:t>
              </a:r>
              <a:r>
                <a:rPr lang="en-US" altLang="ko-KR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arduino</a:t>
              </a:r>
              <a:endParaRPr lang="en-US" altLang="ko-KR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monitor_speed</a:t>
              </a:r>
              <a:r>
                <a:rPr lang="en-US" altLang="ko-KR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= 115200</a:t>
              </a:r>
              <a:endPara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85800" y="2328739"/>
            <a:ext cx="6755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업로드할 코드에서 </a:t>
            </a:r>
            <a:r>
              <a:rPr lang="en-US" altLang="ko-KR" dirty="0" err="1"/>
              <a:t>Serial.begin</a:t>
            </a:r>
            <a:r>
              <a:rPr lang="en-US" altLang="ko-KR" dirty="0"/>
              <a:t>(115200); </a:t>
            </a:r>
            <a:r>
              <a:rPr lang="ko-KR" altLang="en-US" dirty="0"/>
              <a:t>으로 설정되어 있다면</a:t>
            </a:r>
            <a:endParaRPr lang="en-US" altLang="ko-KR" dirty="0"/>
          </a:p>
          <a:p>
            <a:r>
              <a:rPr lang="en-US" altLang="ko-KR" dirty="0"/>
              <a:t>platformio.ini</a:t>
            </a:r>
            <a:r>
              <a:rPr lang="ko-KR" altLang="en-US" dirty="0"/>
              <a:t> 변경하기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855236"/>
            <a:ext cx="431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# Default Value: </a:t>
            </a:r>
            <a:r>
              <a:rPr lang="en-US" altLang="ko-KR" i="1" dirty="0" err="1"/>
              <a:t>monitor_speed</a:t>
            </a:r>
            <a:r>
              <a:rPr lang="en-US" altLang="ko-KR" i="1" dirty="0"/>
              <a:t> = 9600</a:t>
            </a:r>
            <a:endParaRPr lang="ko-KR" altLang="en-US" i="1" dirty="0"/>
          </a:p>
        </p:txBody>
      </p:sp>
      <p:sp>
        <p:nvSpPr>
          <p:cNvPr id="9" name="직사각형 8"/>
          <p:cNvSpPr/>
          <p:nvPr/>
        </p:nvSpPr>
        <p:spPr>
          <a:xfrm>
            <a:off x="685800" y="1179822"/>
            <a:ext cx="94470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VScode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환경설정 참고</a:t>
            </a:r>
            <a:endParaRPr lang="en-US" altLang="ko-KR" sz="2400" b="1" dirty="0"/>
          </a:p>
          <a:p>
            <a:r>
              <a:rPr lang="ko-KR" altLang="en-US" dirty="0"/>
              <a:t>기본 환경 설정은 </a:t>
            </a:r>
            <a:r>
              <a:rPr lang="en-US" altLang="ko-KR" dirty="0"/>
              <a:t>Feather M0</a:t>
            </a:r>
            <a:r>
              <a:rPr lang="ko-KR" altLang="en-US" dirty="0"/>
              <a:t>와 유사</a:t>
            </a:r>
          </a:p>
        </p:txBody>
      </p:sp>
    </p:spTree>
    <p:extLst>
      <p:ext uri="{BB962C8B-B14F-4D97-AF65-F5344CB8AC3E}">
        <p14:creationId xmlns:p14="http://schemas.microsoft.com/office/powerpoint/2010/main" val="500205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_</a:t>
            </a:r>
            <a:r>
              <a:rPr lang="en-US" altLang="ko-KR" dirty="0" err="1"/>
              <a:t>nodeMCU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OneM2MClient.h </a:t>
            </a:r>
            <a:r>
              <a:rPr lang="ko-KR" altLang="en-US" sz="2400" b="1" dirty="0"/>
              <a:t>수정</a:t>
            </a:r>
            <a:endParaRPr lang="en-US" altLang="ko-KR" sz="24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85800" y="2380908"/>
            <a:ext cx="7007676" cy="3484482"/>
            <a:chOff x="685800" y="2545382"/>
            <a:chExt cx="7007676" cy="3484482"/>
          </a:xfrm>
        </p:grpSpPr>
        <p:sp>
          <p:nvSpPr>
            <p:cNvPr id="6" name="직사각형 5"/>
            <p:cNvSpPr/>
            <p:nvPr/>
          </p:nvSpPr>
          <p:spPr>
            <a:xfrm>
              <a:off x="685800" y="2545382"/>
              <a:ext cx="7007676" cy="34844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66899" y="2717962"/>
              <a:ext cx="6484587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586C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CE9178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Arduino.h</a:t>
              </a:r>
              <a:r>
                <a:rPr lang="en-US" altLang="ko-KR" dirty="0">
                  <a:solidFill>
                    <a:srgbClr val="CE9178"/>
                  </a:solidFill>
                  <a:latin typeface="Consolas" panose="020B0609020204030204" pitchFamily="49" charset="0"/>
                </a:rPr>
                <a:t>"</a:t>
              </a:r>
              <a:endParaRPr lang="en-US" altLang="ko-KR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br>
                <a:rPr lang="en-US" altLang="ko-KR" dirty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altLang="ko-KR" dirty="0">
                  <a:solidFill>
                    <a:srgbClr val="C586C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CE9178"/>
                  </a:solidFill>
                  <a:latin typeface="Consolas" panose="020B0609020204030204" pitchFamily="49" charset="0"/>
                </a:rPr>
                <a:t>&lt;ESP8266WiFi.h&gt;</a:t>
              </a:r>
              <a:endParaRPr lang="en-US" altLang="ko-KR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C586C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CE9178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WiFiManager.h</a:t>
              </a:r>
              <a:r>
                <a:rPr lang="en-US" altLang="ko-KR" dirty="0">
                  <a:solidFill>
                    <a:srgbClr val="CE9178"/>
                  </a:solidFill>
                  <a:latin typeface="Consolas" panose="020B0609020204030204" pitchFamily="49" charset="0"/>
                </a:rPr>
                <a:t>&gt;</a:t>
              </a:r>
              <a:endParaRPr lang="en-US" altLang="ko-KR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br>
                <a:rPr lang="en-US" altLang="ko-KR" dirty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r>
                <a:rPr lang="en-US" altLang="ko-KR" dirty="0">
                  <a:solidFill>
                    <a:srgbClr val="C586C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CE9178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PubSubClient.h</a:t>
              </a:r>
              <a:r>
                <a:rPr lang="en-US" altLang="ko-KR" dirty="0">
                  <a:solidFill>
                    <a:srgbClr val="CE9178"/>
                  </a:solidFill>
                  <a:latin typeface="Consolas" panose="020B0609020204030204" pitchFamily="49" charset="0"/>
                </a:rPr>
                <a:t>&gt;</a:t>
              </a:r>
              <a:endParaRPr lang="en-US" altLang="ko-KR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C586C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CE9178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ArduinoJson.h</a:t>
              </a:r>
              <a:r>
                <a:rPr lang="en-US" altLang="ko-KR" dirty="0">
                  <a:solidFill>
                    <a:srgbClr val="CE9178"/>
                  </a:solidFill>
                  <a:latin typeface="Consolas" panose="020B0609020204030204" pitchFamily="49" charset="0"/>
                </a:rPr>
                <a:t>&gt;</a:t>
              </a:r>
            </a:p>
            <a:p>
              <a:endPara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Consolas" panose="020B0609020204030204" pitchFamily="49" charset="0"/>
                </a:rPr>
                <a:t>…</a:t>
              </a:r>
            </a:p>
            <a:p>
              <a:endParaRPr lang="en-US" altLang="ko-KR" b="0" dirty="0">
                <a:solidFill>
                  <a:schemeClr val="bg1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4EC9B0"/>
                  </a:solidFill>
                  <a:latin typeface="Consolas" panose="020B0609020204030204" pitchFamily="49" charset="0"/>
                </a:rPr>
                <a:t>OneM2MClient</a:t>
              </a:r>
              <a:r>
                <a:rPr lang="en-US" altLang="ko-KR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: </a:t>
              </a:r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dirty="0">
                  <a:solidFill>
                    <a:srgbClr val="4EC9B0"/>
                  </a:solidFill>
                  <a:latin typeface="Consolas" panose="020B0609020204030204" pitchFamily="49" charset="0"/>
                </a:rPr>
                <a:t>ESP8266WiFiClass</a:t>
              </a:r>
              <a:endParaRPr lang="en-US" altLang="ko-KR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5800" y="1864927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OneM2MClient.h </a:t>
            </a:r>
            <a:r>
              <a:rPr lang="ko-KR" altLang="en-US" dirty="0"/>
              <a:t>해당 부분 수정 필수</a:t>
            </a:r>
          </a:p>
        </p:txBody>
      </p:sp>
    </p:spTree>
    <p:extLst>
      <p:ext uri="{BB962C8B-B14F-4D97-AF65-F5344CB8AC3E}">
        <p14:creationId xmlns:p14="http://schemas.microsoft.com/office/powerpoint/2010/main" val="4193260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_</a:t>
            </a:r>
            <a:r>
              <a:rPr lang="en-US" altLang="ko-KR" dirty="0" err="1"/>
              <a:t>nodeMCU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TasLED.h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수정</a:t>
            </a:r>
            <a:endParaRPr lang="en-US" altLang="ko-KR" sz="24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85800" y="2147208"/>
            <a:ext cx="7007676" cy="1745887"/>
            <a:chOff x="4305299" y="1514475"/>
            <a:chExt cx="5761331" cy="1745887"/>
          </a:xfrm>
        </p:grpSpPr>
        <p:sp>
          <p:nvSpPr>
            <p:cNvPr id="6" name="직사각형 5"/>
            <p:cNvSpPr/>
            <p:nvPr/>
          </p:nvSpPr>
          <p:spPr>
            <a:xfrm>
              <a:off x="4305299" y="1514475"/>
              <a:ext cx="5761331" cy="1745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371974" y="1787254"/>
              <a:ext cx="533127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586C0"/>
                  </a:solidFill>
                  <a:latin typeface="Consolas" panose="020B0609020204030204" pitchFamily="49" charset="0"/>
                </a:rPr>
                <a:t>#define</a:t>
              </a:r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 LED_RED_PIN </a:t>
              </a:r>
              <a:r>
                <a:rPr lang="en-US" altLang="ko-KR" dirty="0">
                  <a:solidFill>
                    <a:srgbClr val="B5CEA8"/>
                  </a:solidFill>
                  <a:latin typeface="Consolas" panose="020B0609020204030204" pitchFamily="49" charset="0"/>
                </a:rPr>
                <a:t>14</a:t>
              </a:r>
              <a:r>
                <a:rPr lang="en-US" altLang="ko-KR" dirty="0">
                  <a:solidFill>
                    <a:srgbClr val="6A9955"/>
                  </a:solidFill>
                  <a:latin typeface="Consolas" panose="020B0609020204030204" pitchFamily="49" charset="0"/>
                </a:rPr>
                <a:t>   //D5</a:t>
              </a:r>
              <a:endParaRPr lang="en-US" altLang="ko-KR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C586C0"/>
                  </a:solidFill>
                  <a:latin typeface="Consolas" panose="020B0609020204030204" pitchFamily="49" charset="0"/>
                </a:rPr>
                <a:t>#define</a:t>
              </a:r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 LED_GREEN_PIN </a:t>
              </a:r>
              <a:r>
                <a:rPr lang="en-US" altLang="ko-KR" dirty="0">
                  <a:solidFill>
                    <a:srgbClr val="B5CEA8"/>
                  </a:solidFill>
                  <a:latin typeface="Consolas" panose="020B0609020204030204" pitchFamily="49" charset="0"/>
                </a:rPr>
                <a:t>12</a:t>
              </a:r>
              <a:r>
                <a:rPr lang="en-US" altLang="ko-KR" dirty="0">
                  <a:solidFill>
                    <a:srgbClr val="6A9955"/>
                  </a:solidFill>
                  <a:latin typeface="Consolas" panose="020B0609020204030204" pitchFamily="49" charset="0"/>
                </a:rPr>
                <a:t> //D6</a:t>
              </a:r>
              <a:endParaRPr lang="en-US" altLang="ko-KR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C586C0"/>
                  </a:solidFill>
                  <a:latin typeface="Consolas" panose="020B0609020204030204" pitchFamily="49" charset="0"/>
                </a:rPr>
                <a:t>#define</a:t>
              </a:r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 LED_BLUE_PIN </a:t>
              </a:r>
              <a:r>
                <a:rPr lang="en-US" altLang="ko-KR" dirty="0">
                  <a:solidFill>
                    <a:srgbClr val="B5CEA8"/>
                  </a:solidFill>
                  <a:latin typeface="Consolas" panose="020B0609020204030204" pitchFamily="49" charset="0"/>
                </a:rPr>
                <a:t>13</a:t>
              </a:r>
              <a:r>
                <a:rPr lang="en-US" altLang="ko-KR" dirty="0">
                  <a:solidFill>
                    <a:srgbClr val="6A9955"/>
                  </a:solidFill>
                  <a:latin typeface="Consolas" panose="020B0609020204030204" pitchFamily="49" charset="0"/>
                </a:rPr>
                <a:t>  //D7</a:t>
              </a:r>
              <a:endParaRPr lang="en-US" altLang="ko-KR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dirty="0">
                  <a:solidFill>
                    <a:srgbClr val="C586C0"/>
                  </a:solidFill>
                  <a:latin typeface="Consolas" panose="020B0609020204030204" pitchFamily="49" charset="0"/>
                </a:rPr>
                <a:t>#define</a:t>
              </a:r>
              <a:r>
                <a:rPr lang="en-US" altLang="ko-KR" dirty="0">
                  <a:solidFill>
                    <a:srgbClr val="569CD6"/>
                  </a:solidFill>
                  <a:latin typeface="Consolas" panose="020B0609020204030204" pitchFamily="49" charset="0"/>
                </a:rPr>
                <a:t> LED_GND_PIN </a:t>
              </a:r>
              <a:r>
                <a:rPr lang="en-US" altLang="ko-KR" dirty="0">
                  <a:solidFill>
                    <a:srgbClr val="B5CEA8"/>
                  </a:solidFill>
                  <a:latin typeface="Consolas" panose="020B0609020204030204" pitchFamily="49" charset="0"/>
                </a:rPr>
                <a:t>15</a:t>
              </a:r>
              <a:r>
                <a:rPr lang="en-US" altLang="ko-KR" dirty="0">
                  <a:solidFill>
                    <a:srgbClr val="6A9955"/>
                  </a:solidFill>
                  <a:latin typeface="Consolas" panose="020B0609020204030204" pitchFamily="49" charset="0"/>
                </a:rPr>
                <a:t>   //D8</a:t>
              </a:r>
              <a:endPara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5800" y="1641487"/>
            <a:ext cx="348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TasLED.cpp </a:t>
            </a:r>
            <a:r>
              <a:rPr lang="ko-KR" altLang="en-US" dirty="0"/>
              <a:t>해당 부분 수정 필수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4027374"/>
            <a:ext cx="598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# </a:t>
            </a:r>
            <a:r>
              <a:rPr lang="ko-KR" altLang="en-US" i="1" dirty="0"/>
              <a:t>다른 핀을 사용을 원할 시 해당 핀 번호로 수정하면 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5E8F98-37A9-430E-B28A-43F162FB846F}"/>
              </a:ext>
            </a:extLst>
          </p:cNvPr>
          <p:cNvSpPr/>
          <p:nvPr/>
        </p:nvSpPr>
        <p:spPr>
          <a:xfrm>
            <a:off x="685800" y="4845696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/>
              <a:t>메인코드</a:t>
            </a:r>
            <a:r>
              <a:rPr lang="ko-KR" altLang="en-US" sz="2400" b="1" dirty="0"/>
              <a:t> 수정</a:t>
            </a:r>
            <a:endParaRPr lang="en-US" altLang="ko-KR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D3D0C-8BCD-441E-956E-396178D192B5}"/>
              </a:ext>
            </a:extLst>
          </p:cNvPr>
          <p:cNvSpPr txBox="1"/>
          <p:nvPr/>
        </p:nvSpPr>
        <p:spPr>
          <a:xfrm>
            <a:off x="685800" y="5387019"/>
            <a:ext cx="5085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수정한 부분이 많아서 설명 생략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i="1" dirty="0"/>
              <a:t># </a:t>
            </a:r>
            <a:r>
              <a:rPr lang="en-US" altLang="ko-KR" i="1" dirty="0" err="1"/>
              <a:t>nCube-nodemcu</a:t>
            </a:r>
            <a:r>
              <a:rPr lang="ko-KR" altLang="en-US" i="1" dirty="0"/>
              <a:t>한글주석</a:t>
            </a:r>
            <a:r>
              <a:rPr lang="en-US" altLang="ko-KR" i="1" dirty="0"/>
              <a:t>.</a:t>
            </a:r>
            <a:r>
              <a:rPr lang="en-US" altLang="ko-KR" i="1" dirty="0" err="1"/>
              <a:t>ino</a:t>
            </a:r>
            <a:r>
              <a:rPr lang="en-US" altLang="ko-KR" i="1" dirty="0"/>
              <a:t> </a:t>
            </a:r>
            <a:r>
              <a:rPr lang="ko-KR" altLang="en-US" i="1" dirty="0"/>
              <a:t>파일 참고 바람</a:t>
            </a:r>
          </a:p>
        </p:txBody>
      </p:sp>
    </p:spTree>
    <p:extLst>
      <p:ext uri="{BB962C8B-B14F-4D97-AF65-F5344CB8AC3E}">
        <p14:creationId xmlns:p14="http://schemas.microsoft.com/office/powerpoint/2010/main" val="61067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Mobius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02750" y="2166475"/>
            <a:ext cx="1681016" cy="3550884"/>
            <a:chOff x="602750" y="2166475"/>
            <a:chExt cx="1681016" cy="3550884"/>
          </a:xfrm>
        </p:grpSpPr>
        <p:grpSp>
          <p:nvGrpSpPr>
            <p:cNvPr id="38" name="그룹 37"/>
            <p:cNvGrpSpPr/>
            <p:nvPr/>
          </p:nvGrpSpPr>
          <p:grpSpPr>
            <a:xfrm>
              <a:off x="860449" y="2449290"/>
              <a:ext cx="1165622" cy="1350289"/>
              <a:chOff x="860449" y="2449290"/>
              <a:chExt cx="1165622" cy="1350289"/>
            </a:xfrm>
          </p:grpSpPr>
          <p:pic>
            <p:nvPicPr>
              <p:cNvPr id="1028" name="Picture 4" descr="light icon 이미지 검색결과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860449" y="2449290"/>
                <a:ext cx="1165622" cy="1165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958191" y="3430247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Light#1</a:t>
                </a:r>
                <a:endParaRPr lang="ko-KR" altLang="en-US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860449" y="4367071"/>
              <a:ext cx="1165622" cy="1350288"/>
              <a:chOff x="860449" y="4509589"/>
              <a:chExt cx="1165622" cy="1350288"/>
            </a:xfrm>
          </p:grpSpPr>
          <p:pic>
            <p:nvPicPr>
              <p:cNvPr id="6" name="Picture 4" descr="light icon 이미지 검색결과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860449" y="4509589"/>
                <a:ext cx="1165622" cy="1165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958190" y="5490545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Light#2</a:t>
                </a:r>
                <a:endParaRPr lang="ko-KR" altLang="en-US" dirty="0"/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602750" y="2166475"/>
              <a:ext cx="1681016" cy="631767"/>
            </a:xfrm>
            <a:prstGeom prst="rect">
              <a:avLst/>
            </a:prstGeom>
            <a:solidFill>
              <a:srgbClr val="328D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ADN-AE #1</a:t>
              </a:r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02750" y="4083210"/>
              <a:ext cx="1681016" cy="631767"/>
            </a:xfrm>
            <a:prstGeom prst="rect">
              <a:avLst/>
            </a:prstGeom>
            <a:solidFill>
              <a:srgbClr val="328D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ADN-AE #2</a:t>
              </a:r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767813" y="3190914"/>
            <a:ext cx="1906377" cy="2231765"/>
            <a:chOff x="6455963" y="2815134"/>
            <a:chExt cx="1906377" cy="2231765"/>
          </a:xfrm>
        </p:grpSpPr>
        <p:grpSp>
          <p:nvGrpSpPr>
            <p:cNvPr id="8" name="그룹 7"/>
            <p:cNvGrpSpPr/>
            <p:nvPr/>
          </p:nvGrpSpPr>
          <p:grpSpPr>
            <a:xfrm>
              <a:off x="6455963" y="2815134"/>
              <a:ext cx="1906377" cy="2231765"/>
              <a:chOff x="6455963" y="2815134"/>
              <a:chExt cx="1906377" cy="2231765"/>
            </a:xfrm>
          </p:grpSpPr>
          <p:pic>
            <p:nvPicPr>
              <p:cNvPr id="1032" name="Picture 8" descr="desttop icon 이미지 검색결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963" y="2815134"/>
                <a:ext cx="1906377" cy="1906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463253" y="4400568"/>
                <a:ext cx="18918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oneM2M</a:t>
                </a:r>
              </a:p>
              <a:p>
                <a:pPr algn="ctr"/>
                <a:r>
                  <a:rPr lang="en-US" altLang="ko-KR" dirty="0"/>
                  <a:t>Service Platform</a:t>
                </a:r>
                <a:endParaRPr lang="ko-KR" altLang="en-US" dirty="0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6568643" y="3155303"/>
              <a:ext cx="1681016" cy="631767"/>
            </a:xfrm>
            <a:prstGeom prst="rect">
              <a:avLst/>
            </a:prstGeom>
            <a:solidFill>
              <a:srgbClr val="328D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IN-CSE</a:t>
              </a:r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908234" y="3276921"/>
            <a:ext cx="1681016" cy="2005036"/>
            <a:chOff x="9877218" y="2901141"/>
            <a:chExt cx="1681016" cy="2005036"/>
          </a:xfrm>
        </p:grpSpPr>
        <p:grpSp>
          <p:nvGrpSpPr>
            <p:cNvPr id="9" name="그룹 8"/>
            <p:cNvGrpSpPr/>
            <p:nvPr/>
          </p:nvGrpSpPr>
          <p:grpSpPr>
            <a:xfrm>
              <a:off x="9889957" y="2901141"/>
              <a:ext cx="1655539" cy="2005036"/>
              <a:chOff x="9889957" y="2901141"/>
              <a:chExt cx="1655539" cy="2005036"/>
            </a:xfrm>
          </p:grpSpPr>
          <p:pic>
            <p:nvPicPr>
              <p:cNvPr id="1034" name="Picture 10" descr="smartphone icon 이미지 검색결과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9957" y="2901141"/>
                <a:ext cx="1655539" cy="1655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9983777" y="4536845"/>
                <a:ext cx="1467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Smartphone</a:t>
                </a:r>
                <a:endParaRPr lang="ko-KR" altLang="en-US" dirty="0"/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9877218" y="3155303"/>
              <a:ext cx="1681016" cy="631767"/>
            </a:xfrm>
            <a:prstGeom prst="rect">
              <a:avLst/>
            </a:prstGeom>
            <a:solidFill>
              <a:srgbClr val="328D9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IN-AE</a:t>
              </a:r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517809" y="2641547"/>
            <a:ext cx="2015961" cy="2732743"/>
            <a:chOff x="3112991" y="2265767"/>
            <a:chExt cx="2015961" cy="2732743"/>
          </a:xfrm>
        </p:grpSpPr>
        <p:grpSp>
          <p:nvGrpSpPr>
            <p:cNvPr id="7" name="그룹 6"/>
            <p:cNvGrpSpPr/>
            <p:nvPr/>
          </p:nvGrpSpPr>
          <p:grpSpPr>
            <a:xfrm>
              <a:off x="3407521" y="3288327"/>
              <a:ext cx="1405548" cy="1710183"/>
              <a:chOff x="3407521" y="3288327"/>
              <a:chExt cx="1405548" cy="1710183"/>
            </a:xfrm>
          </p:grpSpPr>
          <p:pic>
            <p:nvPicPr>
              <p:cNvPr id="1030" name="Picture 6" descr="gateway icon 이미지 검색결과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7521" y="3288327"/>
                <a:ext cx="1405548" cy="980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3574089" y="4352179"/>
                <a:ext cx="10724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Home</a:t>
                </a:r>
              </a:p>
              <a:p>
                <a:pPr algn="ctr"/>
                <a:r>
                  <a:rPr lang="en-US" altLang="ko-KR" dirty="0"/>
                  <a:t>Gateway</a:t>
                </a:r>
                <a:endParaRPr lang="ko-KR" altLang="en-US" dirty="0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3112991" y="2265767"/>
              <a:ext cx="2015961" cy="1707717"/>
              <a:chOff x="3112991" y="2265767"/>
              <a:chExt cx="2015961" cy="1707717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3112991" y="2265767"/>
                <a:ext cx="2015961" cy="1707717"/>
              </a:xfrm>
              <a:prstGeom prst="rect">
                <a:avLst/>
              </a:prstGeom>
              <a:solidFill>
                <a:srgbClr val="328D9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269785" y="3155303"/>
                <a:ext cx="1681016" cy="631767"/>
              </a:xfrm>
              <a:prstGeom prst="rect">
                <a:avLst/>
              </a:prstGeom>
              <a:solidFill>
                <a:srgbClr val="328D9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MN-CSE</a:t>
                </a:r>
                <a:endParaRPr lang="ko-KR" altLang="en-US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269785" y="2422462"/>
                <a:ext cx="1681016" cy="631767"/>
              </a:xfrm>
              <a:prstGeom prst="rect">
                <a:avLst/>
              </a:prstGeom>
              <a:solidFill>
                <a:srgbClr val="328D9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MN-AE</a:t>
                </a:r>
                <a:endParaRPr lang="ko-KR" altLang="en-US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2283766" y="2469833"/>
            <a:ext cx="1390837" cy="1916735"/>
            <a:chOff x="2283766" y="2094053"/>
            <a:chExt cx="1390837" cy="1916735"/>
          </a:xfrm>
        </p:grpSpPr>
        <p:cxnSp>
          <p:nvCxnSpPr>
            <p:cNvPr id="16" name="꺾인 연결선 15"/>
            <p:cNvCxnSpPr>
              <a:stCxn id="10" idx="3"/>
              <a:endCxn id="20" idx="3"/>
            </p:cNvCxnSpPr>
            <p:nvPr/>
          </p:nvCxnSpPr>
          <p:spPr>
            <a:xfrm>
              <a:off x="2283766" y="2094053"/>
              <a:ext cx="12700" cy="1916735"/>
            </a:xfrm>
            <a:prstGeom prst="bentConnector3">
              <a:avLst>
                <a:gd name="adj1" fmla="val 180000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stCxn id="10" idx="3"/>
              <a:endCxn id="21" idx="1"/>
            </p:cNvCxnSpPr>
            <p:nvPr/>
          </p:nvCxnSpPr>
          <p:spPr>
            <a:xfrm>
              <a:off x="2283766" y="2094053"/>
              <a:ext cx="1390837" cy="1364608"/>
            </a:xfrm>
            <a:prstGeom prst="bentConnector3">
              <a:avLst>
                <a:gd name="adj1" fmla="val 16671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stCxn id="21" idx="3"/>
            <a:endCxn id="22" idx="1"/>
          </p:cNvCxnSpPr>
          <p:nvPr/>
        </p:nvCxnSpPr>
        <p:spPr>
          <a:xfrm>
            <a:off x="5355619" y="3846967"/>
            <a:ext cx="15248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22" idx="3"/>
            <a:endCxn id="23" idx="1"/>
          </p:cNvCxnSpPr>
          <p:nvPr/>
        </p:nvCxnSpPr>
        <p:spPr>
          <a:xfrm>
            <a:off x="8561509" y="3846967"/>
            <a:ext cx="134672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24771" y="349540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Mcc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978466" y="349540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Mca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490931" y="349540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Mca</a:t>
            </a:r>
            <a:endParaRPr lang="ko-KR" altLang="en-US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096000" y="2166475"/>
            <a:ext cx="0" cy="3600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2539" y="1492432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</a:rPr>
              <a:t>원격지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766313" y="1492432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</a:rPr>
              <a:t>집 안</a:t>
            </a:r>
          </a:p>
        </p:txBody>
      </p:sp>
      <p:sp>
        <p:nvSpPr>
          <p:cNvPr id="43" name="슬라이드 번호 개체 틀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64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_</a:t>
            </a:r>
            <a:r>
              <a:rPr lang="en-US" altLang="ko-KR" dirty="0" err="1"/>
              <a:t>nodeMCU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5800" y="1179822"/>
            <a:ext cx="9447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nodeMCU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핀 연결</a:t>
            </a:r>
            <a:endParaRPr lang="en-US" altLang="ko-KR" sz="2400" b="1" dirty="0"/>
          </a:p>
        </p:txBody>
      </p:sp>
      <p:pic>
        <p:nvPicPr>
          <p:cNvPr id="5" name="Picture 3" descr="https://blog.kakaocdn.net/dn/bgm4Iy/btqwPZvv7a0/fqFMUh62w1deRetR1srxl0/im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5" t="1502" r="33775" b="2077"/>
          <a:stretch/>
        </p:blipFill>
        <p:spPr bwMode="auto">
          <a:xfrm>
            <a:off x="3422112" y="2304511"/>
            <a:ext cx="1708869" cy="3542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11" idx="1"/>
          </p:cNvCxnSpPr>
          <p:nvPr/>
        </p:nvCxnSpPr>
        <p:spPr>
          <a:xfrm flipH="1">
            <a:off x="5033204" y="3022737"/>
            <a:ext cx="102007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5033203" y="3164038"/>
            <a:ext cx="1018800" cy="120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5033203" y="4917343"/>
            <a:ext cx="1018800" cy="203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5033203" y="5063016"/>
            <a:ext cx="10188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6053280" y="2011680"/>
            <a:ext cx="1121525" cy="3634740"/>
            <a:chOff x="4116897" y="2011680"/>
            <a:chExt cx="1121525" cy="3634740"/>
          </a:xfrm>
        </p:grpSpPr>
        <p:sp>
          <p:nvSpPr>
            <p:cNvPr id="34" name="직사각형 33"/>
            <p:cNvSpPr/>
            <p:nvPr/>
          </p:nvSpPr>
          <p:spPr>
            <a:xfrm>
              <a:off x="4116898" y="2369820"/>
              <a:ext cx="1121524" cy="3276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6897" y="3010149"/>
              <a:ext cx="5440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/>
                <a:t>SDA</a:t>
              </a:r>
              <a:endParaRPr lang="ko-KR" altLang="en-US" sz="1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6897" y="2868848"/>
              <a:ext cx="49244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/>
                <a:t>SCL</a:t>
              </a:r>
              <a:endParaRPr lang="ko-KR" altLang="en-US" sz="1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16897" y="4765490"/>
              <a:ext cx="110716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/>
                <a:t>GND, WAK</a:t>
              </a:r>
              <a:endParaRPr lang="ko-KR" altLang="en-US" sz="1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6897" y="4909127"/>
              <a:ext cx="52623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/>
                <a:t>VCC</a:t>
              </a:r>
              <a:endParaRPr lang="ko-KR" altLang="en-US" sz="1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0315" y="2011680"/>
              <a:ext cx="974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CCS811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003330" y="2011680"/>
            <a:ext cx="766557" cy="3634740"/>
            <a:chOff x="6656526" y="2011680"/>
            <a:chExt cx="766557" cy="3634740"/>
          </a:xfrm>
        </p:grpSpPr>
        <p:sp>
          <p:nvSpPr>
            <p:cNvPr id="35" name="직사각형 34"/>
            <p:cNvSpPr/>
            <p:nvPr/>
          </p:nvSpPr>
          <p:spPr>
            <a:xfrm>
              <a:off x="6656527" y="2369820"/>
              <a:ext cx="766556" cy="3276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56526" y="3839809"/>
              <a:ext cx="61382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/>
                <a:t>BLUE</a:t>
              </a:r>
              <a:endParaRPr lang="ko-KR" altLang="en-US" sz="1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56526" y="3992209"/>
              <a:ext cx="76655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/>
                <a:t>GREEN</a:t>
              </a:r>
              <a:endParaRPr lang="ko-KR" altLang="en-US" sz="1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56526" y="4144609"/>
              <a:ext cx="53251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/>
                <a:t>RED</a:t>
              </a:r>
              <a:endParaRPr lang="ko-KR" altLang="en-US" sz="1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6526" y="4297009"/>
              <a:ext cx="25840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/>
                <a:t>-</a:t>
              </a:r>
              <a:endParaRPr lang="ko-KR" altLang="en-US" sz="14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50301" y="2011680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LED</a:t>
              </a:r>
              <a:endParaRPr lang="ko-KR" altLang="en-US" dirty="0"/>
            </a:p>
          </p:txBody>
        </p:sp>
      </p:grpSp>
      <p:cxnSp>
        <p:nvCxnSpPr>
          <p:cNvPr id="15" name="직선 화살표 연결선 14"/>
          <p:cNvCxnSpPr>
            <a:stCxn id="20" idx="1"/>
          </p:cNvCxnSpPr>
          <p:nvPr/>
        </p:nvCxnSpPr>
        <p:spPr>
          <a:xfrm flipH="1" flipV="1">
            <a:off x="5033204" y="3989328"/>
            <a:ext cx="2970126" cy="43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7" idx="1"/>
          </p:cNvCxnSpPr>
          <p:nvPr/>
        </p:nvCxnSpPr>
        <p:spPr>
          <a:xfrm flipH="1" flipV="1">
            <a:off x="5033204" y="4141728"/>
            <a:ext cx="2970126" cy="43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30" idx="1"/>
          </p:cNvCxnSpPr>
          <p:nvPr/>
        </p:nvCxnSpPr>
        <p:spPr>
          <a:xfrm flipH="1" flipV="1">
            <a:off x="5033204" y="4294128"/>
            <a:ext cx="2970126" cy="43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3" idx="1"/>
          </p:cNvCxnSpPr>
          <p:nvPr/>
        </p:nvCxnSpPr>
        <p:spPr>
          <a:xfrm flipH="1" flipV="1">
            <a:off x="5033204" y="4446528"/>
            <a:ext cx="2970126" cy="43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90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pPr algn="ctr"/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51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Mobius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532" y="1988747"/>
            <a:ext cx="51242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물리적 기반인 통신 수단을 사용하여</a:t>
            </a:r>
            <a:endParaRPr lang="en-US" altLang="ko-KR" dirty="0"/>
          </a:p>
          <a:p>
            <a:r>
              <a:rPr lang="ko-KR" altLang="en-US" b="1" dirty="0"/>
              <a:t>인터넷에 연결된 사물</a:t>
            </a:r>
            <a:r>
              <a:rPr lang="ko-KR" altLang="en-US" dirty="0"/>
              <a:t>들이 원활하게 작동하도록</a:t>
            </a:r>
            <a:endParaRPr lang="en-US" altLang="ko-KR" dirty="0"/>
          </a:p>
          <a:p>
            <a:r>
              <a:rPr lang="ko-KR" altLang="en-US" sz="2000" b="1" dirty="0"/>
              <a:t>관리</a:t>
            </a:r>
            <a:r>
              <a:rPr lang="ko-KR" altLang="en-US" dirty="0"/>
              <a:t>하고 사물들의 데이터를 </a:t>
            </a:r>
            <a:r>
              <a:rPr lang="ko-KR" altLang="en-US" sz="2000" b="1" dirty="0"/>
              <a:t>저장</a:t>
            </a:r>
            <a:r>
              <a:rPr lang="ko-KR" altLang="en-US" dirty="0"/>
              <a:t>하는</a:t>
            </a:r>
            <a:r>
              <a:rPr lang="en-US" altLang="ko-KR" dirty="0"/>
              <a:t>,</a:t>
            </a:r>
          </a:p>
          <a:p>
            <a:r>
              <a:rPr lang="ko-KR" altLang="en-US" sz="2000" b="1" dirty="0"/>
              <a:t>서버 소프트웨어 플랫폼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미들웨어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2933"/>
          <a:stretch/>
        </p:blipFill>
        <p:spPr>
          <a:xfrm>
            <a:off x="5358565" y="1809750"/>
            <a:ext cx="6695661" cy="42151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756" t="3577" r="3045" b="1793"/>
          <a:stretch/>
        </p:blipFill>
        <p:spPr>
          <a:xfrm>
            <a:off x="130744" y="3394138"/>
            <a:ext cx="5227821" cy="241167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4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설치과정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289" y="1413974"/>
            <a:ext cx="5752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서버</a:t>
            </a:r>
            <a:r>
              <a:rPr lang="en-US" altLang="ko-KR" sz="2400" b="1" dirty="0"/>
              <a:t>(CentOs7) : Mobius Platform </a:t>
            </a:r>
            <a:r>
              <a:rPr lang="ko-KR" altLang="en-US" sz="2400" b="1" dirty="0"/>
              <a:t>설치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5220" y="2030847"/>
            <a:ext cx="3296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사전 준비 사항</a:t>
            </a:r>
          </a:p>
          <a:p>
            <a:r>
              <a:rPr lang="en-US" altLang="ko-KR" sz="2000" dirty="0"/>
              <a:t>- CentOS 7 </a:t>
            </a:r>
            <a:r>
              <a:rPr lang="ko-KR" altLang="en-US" sz="2000" dirty="0"/>
              <a:t>초기 환경 설정</a:t>
            </a:r>
          </a:p>
          <a:p>
            <a:r>
              <a:rPr lang="en-US" altLang="ko-KR" sz="2000" dirty="0"/>
              <a:t>- </a:t>
            </a:r>
            <a:r>
              <a:rPr lang="en-US" altLang="ko-KR" sz="2000" dirty="0" err="1"/>
              <a:t>MariaDB</a:t>
            </a:r>
            <a:r>
              <a:rPr lang="en-US" altLang="ko-KR" sz="2000" dirty="0"/>
              <a:t> </a:t>
            </a:r>
            <a:r>
              <a:rPr lang="ko-KR" altLang="en-US" sz="2000" dirty="0"/>
              <a:t>설치</a:t>
            </a:r>
            <a:endParaRPr lang="en-US" altLang="ko-KR" sz="2000" dirty="0"/>
          </a:p>
        </p:txBody>
      </p:sp>
      <p:sp>
        <p:nvSpPr>
          <p:cNvPr id="4" name="직사각형 3"/>
          <p:cNvSpPr/>
          <p:nvPr/>
        </p:nvSpPr>
        <p:spPr>
          <a:xfrm>
            <a:off x="4224696" y="2030847"/>
            <a:ext cx="3287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1" dirty="0"/>
              <a:t>기타 준비 사항</a:t>
            </a:r>
          </a:p>
          <a:p>
            <a:r>
              <a:rPr lang="en-US" altLang="ko-KR" sz="1400" i="1" dirty="0"/>
              <a:t>- PHP 7.1 </a:t>
            </a:r>
            <a:r>
              <a:rPr lang="ko-KR" altLang="en-US" sz="1400" i="1" dirty="0"/>
              <a:t>설치</a:t>
            </a:r>
          </a:p>
          <a:p>
            <a:r>
              <a:rPr lang="en-US" altLang="ko-KR" sz="1400" i="1" dirty="0"/>
              <a:t>- Nginx </a:t>
            </a:r>
            <a:r>
              <a:rPr lang="ko-KR" altLang="en-US" sz="1400" i="1" dirty="0"/>
              <a:t>설치</a:t>
            </a:r>
          </a:p>
          <a:p>
            <a:r>
              <a:rPr lang="en-US" altLang="ko-KR" sz="1400" i="1" dirty="0"/>
              <a:t>- </a:t>
            </a:r>
            <a:r>
              <a:rPr lang="en-US" altLang="ko-KR" sz="1400" i="1" dirty="0" err="1"/>
              <a:t>SuiteCRM</a:t>
            </a:r>
            <a:r>
              <a:rPr lang="en-US" altLang="ko-KR" sz="1400" i="1" dirty="0"/>
              <a:t> </a:t>
            </a:r>
            <a:r>
              <a:rPr lang="ko-KR" altLang="en-US" sz="1400" i="1" dirty="0"/>
              <a:t>설치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7484" y="1818783"/>
            <a:ext cx="6026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-US" altLang="ko-KR" b="1" dirty="0"/>
              <a:t>CentOS Mobius </a:t>
            </a:r>
            <a:r>
              <a:rPr lang="ko-KR" altLang="en-US" b="1" dirty="0"/>
              <a:t>설치과정</a:t>
            </a:r>
            <a:endParaRPr lang="en-US" altLang="ko-KR" b="1" dirty="0"/>
          </a:p>
          <a:p>
            <a:r>
              <a:rPr lang="en-US" altLang="ko-KR" b="1" dirty="0">
                <a:hlinkClick r:id="rId2"/>
              </a:rPr>
              <a:t>https://www.jopenbusiness.com/mediawiki/Mobius#CentOS.EC.97.90.EC.84.9C_Mobius_.EC.84.A4.EC.B9.98</a:t>
            </a:r>
            <a:endParaRPr lang="en-US" altLang="ko-KR" b="1" dirty="0"/>
          </a:p>
          <a:p>
            <a:r>
              <a:rPr lang="en-US" altLang="ko-KR" b="1" dirty="0"/>
              <a:t>- Mobius </a:t>
            </a:r>
            <a:r>
              <a:rPr lang="en-US" altLang="ko-KR" b="1" dirty="0" err="1"/>
              <a:t>github</a:t>
            </a:r>
            <a:endParaRPr lang="en-US" altLang="ko-KR" b="1" dirty="0"/>
          </a:p>
          <a:p>
            <a:r>
              <a:rPr lang="en-US" altLang="ko-KR" b="1" dirty="0">
                <a:hlinkClick r:id="rId3"/>
              </a:rPr>
              <a:t>https://github.com/IoTKETI/Mobius/wiki</a:t>
            </a:r>
            <a:endParaRPr lang="ko-KR" altLang="en-US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882EA8-8B2E-47A8-9A5E-F7ED51793EC9}"/>
              </a:ext>
            </a:extLst>
          </p:cNvPr>
          <p:cNvGrpSpPr/>
          <p:nvPr/>
        </p:nvGrpSpPr>
        <p:grpSpPr>
          <a:xfrm>
            <a:off x="762289" y="3406891"/>
            <a:ext cx="10629253" cy="3082683"/>
            <a:chOff x="762289" y="3284342"/>
            <a:chExt cx="10629253" cy="308268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762289" y="3284342"/>
              <a:ext cx="10629253" cy="308268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922742" y="3993532"/>
              <a:ext cx="1408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Framework</a:t>
              </a:r>
              <a:endPara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85137" y="3993532"/>
              <a:ext cx="1109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Protocol</a:t>
              </a:r>
              <a:endPara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1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설치과정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050" y="1575540"/>
            <a:ext cx="103653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sudo</a:t>
            </a:r>
            <a:r>
              <a:rPr lang="en-US" altLang="ko-KR" sz="1600" dirty="0"/>
              <a:t> yum –y update         #--- </a:t>
            </a:r>
            <a:r>
              <a:rPr lang="ko-KR" altLang="en-US" sz="1600" dirty="0"/>
              <a:t>엄청 오래 걸림</a:t>
            </a:r>
            <a:endParaRPr lang="en-US" altLang="ko-KR" sz="1600" dirty="0"/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yum install -y </a:t>
            </a:r>
            <a:r>
              <a:rPr lang="en-US" altLang="ko-KR" sz="1600" dirty="0" err="1"/>
              <a:t>epel</a:t>
            </a:r>
            <a:r>
              <a:rPr lang="en-US" altLang="ko-KR" sz="1600" dirty="0"/>
              <a:t>-release</a:t>
            </a:r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yum -y install </a:t>
            </a:r>
            <a:r>
              <a:rPr lang="en-US" altLang="ko-KR" sz="1600" dirty="0" err="1"/>
              <a:t>mosquitto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mosquitto-devel</a:t>
            </a:r>
            <a:r>
              <a:rPr lang="en-US" altLang="ko-KR" sz="1600" dirty="0"/>
              <a:t> php71-php-pecl-mosquitto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systemctl</a:t>
            </a:r>
            <a:r>
              <a:rPr lang="en-US" altLang="ko-KR" sz="1600" dirty="0"/>
              <a:t> enable  </a:t>
            </a:r>
            <a:r>
              <a:rPr lang="en-US" altLang="ko-KR" sz="1600" dirty="0" err="1"/>
              <a:t>mosquitto.service</a:t>
            </a:r>
            <a:r>
              <a:rPr lang="en-US" altLang="ko-KR" sz="1600" dirty="0"/>
              <a:t>   #--- </a:t>
            </a:r>
            <a:r>
              <a:rPr lang="ko-KR" altLang="en-US" sz="1600" dirty="0"/>
              <a:t>부팅 시 자동실행 설정</a:t>
            </a:r>
            <a:endParaRPr lang="en-US" altLang="ko-KR" sz="1600" dirty="0"/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systemctl</a:t>
            </a:r>
            <a:r>
              <a:rPr lang="en-US" altLang="ko-KR" sz="1600" dirty="0"/>
              <a:t> restart </a:t>
            </a:r>
            <a:r>
              <a:rPr lang="en-US" altLang="ko-KR" sz="1600" dirty="0" err="1"/>
              <a:t>mosquitto.service</a:t>
            </a:r>
            <a:r>
              <a:rPr lang="en-US" altLang="ko-KR" sz="1600" dirty="0"/>
              <a:t>    #--- mosquito </a:t>
            </a:r>
            <a:r>
              <a:rPr lang="ko-KR" altLang="en-US" sz="1600" dirty="0"/>
              <a:t>재실행</a:t>
            </a:r>
            <a:endParaRPr lang="en-US" altLang="ko-KR" sz="1600" dirty="0"/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systemctl</a:t>
            </a:r>
            <a:r>
              <a:rPr lang="en-US" altLang="ko-KR" sz="1600" dirty="0"/>
              <a:t> status  </a:t>
            </a:r>
            <a:r>
              <a:rPr lang="en-US" altLang="ko-KR" sz="1600" dirty="0" err="1"/>
              <a:t>mosquito.service</a:t>
            </a:r>
            <a:r>
              <a:rPr lang="en-US" altLang="ko-KR" sz="1600" dirty="0"/>
              <a:t>     #--- mosquito </a:t>
            </a:r>
            <a:r>
              <a:rPr lang="ko-KR" altLang="en-US" sz="1600" dirty="0"/>
              <a:t>상태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#--- </a:t>
            </a:r>
            <a:r>
              <a:rPr lang="en-US" altLang="ko-KR" sz="1600" dirty="0" err="1"/>
              <a:t>Mosquitto</a:t>
            </a:r>
            <a:r>
              <a:rPr lang="en-US" altLang="ko-KR" sz="1600" dirty="0"/>
              <a:t> </a:t>
            </a:r>
            <a:r>
              <a:rPr lang="ko-KR" altLang="en-US" sz="1600" dirty="0"/>
              <a:t>설치 확인</a:t>
            </a:r>
          </a:p>
          <a:p>
            <a:r>
              <a:rPr lang="en-US" altLang="ko-KR" sz="1600" dirty="0" err="1"/>
              <a:t>mosquitto_sub</a:t>
            </a:r>
            <a:r>
              <a:rPr lang="en-US" altLang="ko-KR" sz="1600" dirty="0"/>
              <a:t> -h localhost -t /</a:t>
            </a:r>
            <a:r>
              <a:rPr lang="en-US" altLang="ko-KR" sz="1600" dirty="0" err="1"/>
              <a:t>mytopic</a:t>
            </a:r>
            <a:r>
              <a:rPr lang="en-US" altLang="ko-KR" sz="1600" dirty="0"/>
              <a:t>/1</a:t>
            </a:r>
          </a:p>
          <a:p>
            <a:r>
              <a:rPr lang="en-US" altLang="ko-KR" sz="1600" dirty="0" err="1"/>
              <a:t>mosquitto_pub</a:t>
            </a:r>
            <a:r>
              <a:rPr lang="en-US" altLang="ko-KR" sz="1600" dirty="0"/>
              <a:t> -h localhost -t /</a:t>
            </a:r>
            <a:r>
              <a:rPr lang="en-US" altLang="ko-KR" sz="1600" dirty="0" err="1"/>
              <a:t>mytopic</a:t>
            </a:r>
            <a:r>
              <a:rPr lang="en-US" altLang="ko-KR" sz="1600" dirty="0"/>
              <a:t>/1 -m "Hello MQTT test"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00050" y="1175430"/>
            <a:ext cx="203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MQTT </a:t>
            </a:r>
            <a:r>
              <a:rPr lang="ko-KR" altLang="en-US" sz="2000" b="1" dirty="0"/>
              <a:t>설치과정</a:t>
            </a:r>
          </a:p>
        </p:txBody>
      </p:sp>
      <p:sp>
        <p:nvSpPr>
          <p:cNvPr id="8" name="사각형 설명선 7"/>
          <p:cNvSpPr/>
          <p:nvPr/>
        </p:nvSpPr>
        <p:spPr>
          <a:xfrm>
            <a:off x="6654800" y="4090628"/>
            <a:ext cx="5022850" cy="646331"/>
          </a:xfrm>
          <a:prstGeom prst="wedgeRectCallout">
            <a:avLst>
              <a:gd name="adj1" fmla="val -62319"/>
              <a:gd name="adj2" fmla="val -1855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 err="1"/>
              <a:t>mosquitto_sub</a:t>
            </a:r>
            <a:r>
              <a:rPr lang="ko-KR" altLang="en-US" dirty="0"/>
              <a:t> -</a:t>
            </a:r>
            <a:r>
              <a:rPr lang="ko-KR" altLang="en-US" dirty="0" err="1"/>
              <a:t>h</a:t>
            </a:r>
            <a:r>
              <a:rPr lang="ko-KR" altLang="en-US" dirty="0"/>
              <a:t> 호스트 -</a:t>
            </a:r>
            <a:r>
              <a:rPr lang="ko-KR" altLang="en-US" dirty="0" err="1"/>
              <a:t>t</a:t>
            </a:r>
            <a:r>
              <a:rPr lang="ko-KR" altLang="en-US" dirty="0"/>
              <a:t> </a:t>
            </a:r>
            <a:r>
              <a:rPr lang="ko-KR" altLang="en-US" dirty="0" err="1"/>
              <a:t>토픽명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mosquitto_pub</a:t>
            </a:r>
            <a:r>
              <a:rPr lang="ko-KR" altLang="en-US" dirty="0"/>
              <a:t> -</a:t>
            </a:r>
            <a:r>
              <a:rPr lang="ko-KR" altLang="en-US" dirty="0" err="1"/>
              <a:t>h</a:t>
            </a:r>
            <a:r>
              <a:rPr lang="ko-KR" altLang="en-US" dirty="0"/>
              <a:t> 호스트 -</a:t>
            </a:r>
            <a:r>
              <a:rPr lang="ko-KR" altLang="en-US" dirty="0" err="1"/>
              <a:t>t</a:t>
            </a:r>
            <a:r>
              <a:rPr lang="ko-KR" altLang="en-US" dirty="0"/>
              <a:t> </a:t>
            </a:r>
            <a:r>
              <a:rPr lang="ko-KR" altLang="en-US" dirty="0" err="1"/>
              <a:t>토픽명</a:t>
            </a:r>
            <a:r>
              <a:rPr lang="ko-KR" altLang="en-US" dirty="0"/>
              <a:t> -</a:t>
            </a:r>
            <a:r>
              <a:rPr lang="ko-KR" altLang="en-US" dirty="0" err="1"/>
              <a:t>m</a:t>
            </a:r>
            <a:r>
              <a:rPr lang="ko-KR" altLang="en-US" dirty="0"/>
              <a:t> 메시지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2567" y="4937014"/>
            <a:ext cx="5595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참고사이트</a:t>
            </a:r>
            <a:endParaRPr lang="en-US" altLang="ko-KR" dirty="0"/>
          </a:p>
          <a:p>
            <a:r>
              <a:rPr lang="en-US" altLang="ko-KR" dirty="0"/>
              <a:t>http://blog.parkheesung.com/2018/03/mosquittomqtt-on-centos7-default.html</a:t>
            </a:r>
          </a:p>
          <a:p>
            <a:r>
              <a:rPr lang="en-US" altLang="ko-KR" dirty="0"/>
              <a:t>https://gsk121.tistory.com/416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3894" y="4937014"/>
            <a:ext cx="67266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/>
              <a:t>vi  /</a:t>
            </a:r>
            <a:r>
              <a:rPr lang="en-US" altLang="ko-KR" sz="1200" i="1" dirty="0" err="1"/>
              <a:t>etc</a:t>
            </a:r>
            <a:r>
              <a:rPr lang="en-US" altLang="ko-KR" sz="1200" i="1" dirty="0"/>
              <a:t>/</a:t>
            </a:r>
            <a:r>
              <a:rPr lang="en-US" altLang="ko-KR" sz="1200" i="1" dirty="0" err="1"/>
              <a:t>mosquitto</a:t>
            </a:r>
            <a:r>
              <a:rPr lang="en-US" altLang="ko-KR" sz="1200" i="1" dirty="0"/>
              <a:t>/</a:t>
            </a:r>
            <a:r>
              <a:rPr lang="en-US" altLang="ko-KR" sz="1200" i="1" dirty="0" err="1"/>
              <a:t>mosquitto.conf</a:t>
            </a:r>
            <a:endParaRPr lang="en-US" altLang="ko-KR" sz="1200" i="1" dirty="0"/>
          </a:p>
          <a:p>
            <a:r>
              <a:rPr lang="en-US" altLang="ko-KR" sz="1200" i="1" dirty="0"/>
              <a:t>    listener 8883                                  #--- SSL </a:t>
            </a:r>
            <a:r>
              <a:rPr lang="ko-KR" altLang="en-US" sz="1200" i="1" dirty="0" err="1"/>
              <a:t>적용시</a:t>
            </a:r>
            <a:r>
              <a:rPr lang="ko-KR" altLang="en-US" sz="1200" i="1" dirty="0"/>
              <a:t> 사용</a:t>
            </a:r>
          </a:p>
          <a:p>
            <a:r>
              <a:rPr lang="ko-KR" altLang="en-US" sz="1200" i="1" dirty="0"/>
              <a:t>    </a:t>
            </a:r>
            <a:r>
              <a:rPr lang="en-US" altLang="ko-KR" sz="1200" i="1" dirty="0" err="1"/>
              <a:t>cafile</a:t>
            </a:r>
            <a:r>
              <a:rPr lang="en-US" altLang="ko-KR" sz="1200" i="1" dirty="0"/>
              <a:t>   /</a:t>
            </a:r>
            <a:r>
              <a:rPr lang="en-US" altLang="ko-KR" sz="1200" i="1" dirty="0" err="1"/>
              <a:t>etc</a:t>
            </a:r>
            <a:r>
              <a:rPr lang="en-US" altLang="ko-KR" sz="1200" i="1" dirty="0"/>
              <a:t>/</a:t>
            </a:r>
            <a:r>
              <a:rPr lang="en-US" altLang="ko-KR" sz="1200" i="1" dirty="0" err="1"/>
              <a:t>mosquitto</a:t>
            </a:r>
            <a:r>
              <a:rPr lang="en-US" altLang="ko-KR" sz="1200" i="1" dirty="0"/>
              <a:t>/</a:t>
            </a:r>
            <a:r>
              <a:rPr lang="en-US" altLang="ko-KR" sz="1200" i="1" dirty="0" err="1"/>
              <a:t>ca_certificates</a:t>
            </a:r>
            <a:r>
              <a:rPr lang="en-US" altLang="ko-KR" sz="1200" i="1" dirty="0"/>
              <a:t>/ca-</a:t>
            </a:r>
            <a:r>
              <a:rPr lang="en-US" altLang="ko-KR" sz="1200" i="1" dirty="0" err="1"/>
              <a:t>crt.pem</a:t>
            </a:r>
            <a:r>
              <a:rPr lang="en-US" altLang="ko-KR" sz="1200" i="1" dirty="0"/>
              <a:t> </a:t>
            </a:r>
          </a:p>
          <a:p>
            <a:r>
              <a:rPr lang="en-US" altLang="ko-KR" sz="1200" i="1" dirty="0"/>
              <a:t>    </a:t>
            </a:r>
            <a:r>
              <a:rPr lang="en-US" altLang="ko-KR" sz="1200" i="1" dirty="0" err="1"/>
              <a:t>certfile</a:t>
            </a:r>
            <a:r>
              <a:rPr lang="en-US" altLang="ko-KR" sz="1200" i="1" dirty="0"/>
              <a:t> /</a:t>
            </a:r>
            <a:r>
              <a:rPr lang="en-US" altLang="ko-KR" sz="1200" i="1" dirty="0" err="1"/>
              <a:t>etc</a:t>
            </a:r>
            <a:r>
              <a:rPr lang="en-US" altLang="ko-KR" sz="1200" i="1" dirty="0"/>
              <a:t>/</a:t>
            </a:r>
            <a:r>
              <a:rPr lang="en-US" altLang="ko-KR" sz="1200" i="1" dirty="0" err="1"/>
              <a:t>mosquitto</a:t>
            </a:r>
            <a:r>
              <a:rPr lang="en-US" altLang="ko-KR" sz="1200" i="1" dirty="0"/>
              <a:t>/certs/server-</a:t>
            </a:r>
            <a:r>
              <a:rPr lang="en-US" altLang="ko-KR" sz="1200" i="1" dirty="0" err="1"/>
              <a:t>crt.pem</a:t>
            </a:r>
            <a:r>
              <a:rPr lang="en-US" altLang="ko-KR" sz="1200" i="1" dirty="0"/>
              <a:t> </a:t>
            </a:r>
          </a:p>
          <a:p>
            <a:r>
              <a:rPr lang="en-US" altLang="ko-KR" sz="1200" i="1" dirty="0"/>
              <a:t>    </a:t>
            </a:r>
            <a:r>
              <a:rPr lang="en-US" altLang="ko-KR" sz="1200" i="1" dirty="0" err="1"/>
              <a:t>keyfile</a:t>
            </a:r>
            <a:r>
              <a:rPr lang="en-US" altLang="ko-KR" sz="1200" i="1" dirty="0"/>
              <a:t>  /</a:t>
            </a:r>
            <a:r>
              <a:rPr lang="en-US" altLang="ko-KR" sz="1200" i="1" dirty="0" err="1"/>
              <a:t>etc</a:t>
            </a:r>
            <a:r>
              <a:rPr lang="en-US" altLang="ko-KR" sz="1200" i="1" dirty="0"/>
              <a:t>/</a:t>
            </a:r>
            <a:r>
              <a:rPr lang="en-US" altLang="ko-KR" sz="1200" i="1" dirty="0" err="1"/>
              <a:t>mosquitto</a:t>
            </a:r>
            <a:r>
              <a:rPr lang="en-US" altLang="ko-KR" sz="1200" i="1" dirty="0"/>
              <a:t>/certs/server-</a:t>
            </a:r>
            <a:r>
              <a:rPr lang="en-US" altLang="ko-KR" sz="1200" i="1" dirty="0" err="1"/>
              <a:t>key.pem</a:t>
            </a:r>
            <a:r>
              <a:rPr lang="en-US" altLang="ko-KR" sz="1200" i="1" dirty="0"/>
              <a:t> </a:t>
            </a:r>
          </a:p>
          <a:p>
            <a:endParaRPr lang="en-US" altLang="ko-KR" sz="1200" i="1" dirty="0"/>
          </a:p>
          <a:p>
            <a:r>
              <a:rPr lang="en-US" altLang="ko-KR" sz="1200" i="1" dirty="0"/>
              <a:t>    </a:t>
            </a:r>
            <a:r>
              <a:rPr lang="en-US" altLang="ko-KR" sz="1200" i="1" dirty="0" err="1"/>
              <a:t>password_file</a:t>
            </a:r>
            <a:r>
              <a:rPr lang="en-US" altLang="ko-KR" sz="1200" i="1" dirty="0"/>
              <a:t>  /</a:t>
            </a:r>
            <a:r>
              <a:rPr lang="en-US" altLang="ko-KR" sz="1200" i="1" dirty="0" err="1"/>
              <a:t>etc</a:t>
            </a:r>
            <a:r>
              <a:rPr lang="en-US" altLang="ko-KR" sz="1200" i="1" dirty="0"/>
              <a:t>/</a:t>
            </a:r>
            <a:r>
              <a:rPr lang="en-US" altLang="ko-KR" sz="1200" i="1" dirty="0" err="1"/>
              <a:t>mosquitto</a:t>
            </a:r>
            <a:r>
              <a:rPr lang="en-US" altLang="ko-KR" sz="1200" i="1" dirty="0"/>
              <a:t>/</a:t>
            </a:r>
            <a:r>
              <a:rPr lang="en-US" altLang="ko-KR" sz="1200" i="1" dirty="0" err="1"/>
              <a:t>pwfile.example</a:t>
            </a:r>
            <a:r>
              <a:rPr lang="en-US" altLang="ko-KR" sz="1200" i="1" dirty="0"/>
              <a:t> #--- </a:t>
            </a:r>
            <a:r>
              <a:rPr lang="ko-KR" altLang="en-US" sz="1200" i="1" dirty="0" err="1"/>
              <a:t>인증용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Password </a:t>
            </a:r>
            <a:r>
              <a:rPr lang="ko-KR" altLang="en-US" sz="1200" i="1" dirty="0"/>
              <a:t>파일</a:t>
            </a:r>
          </a:p>
          <a:p>
            <a:r>
              <a:rPr lang="ko-KR" altLang="en-US" sz="1200" i="1" dirty="0"/>
              <a:t>    </a:t>
            </a:r>
            <a:r>
              <a:rPr lang="en-US" altLang="ko-KR" sz="1200" i="1" dirty="0" err="1"/>
              <a:t>acl_file</a:t>
            </a:r>
            <a:r>
              <a:rPr lang="en-US" altLang="ko-KR" sz="1200" i="1" dirty="0"/>
              <a:t>       /</a:t>
            </a:r>
            <a:r>
              <a:rPr lang="en-US" altLang="ko-KR" sz="1200" i="1" dirty="0" err="1"/>
              <a:t>etc</a:t>
            </a:r>
            <a:r>
              <a:rPr lang="en-US" altLang="ko-KR" sz="1200" i="1" dirty="0"/>
              <a:t>/</a:t>
            </a:r>
            <a:r>
              <a:rPr lang="en-US" altLang="ko-KR" sz="1200" i="1" dirty="0" err="1"/>
              <a:t>mosquitto</a:t>
            </a:r>
            <a:r>
              <a:rPr lang="en-US" altLang="ko-KR" sz="1200" i="1" dirty="0"/>
              <a:t>/</a:t>
            </a:r>
            <a:r>
              <a:rPr lang="en-US" altLang="ko-KR" sz="1200" i="1" dirty="0" err="1"/>
              <a:t>aclfile.example</a:t>
            </a:r>
            <a:r>
              <a:rPr lang="en-US" altLang="ko-KR" sz="1200" i="1" dirty="0"/>
              <a:t>       #--- ACL </a:t>
            </a:r>
            <a:r>
              <a:rPr lang="ko-KR" altLang="en-US" sz="1200" i="1" dirty="0"/>
              <a:t>파일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8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설치과정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050" y="1575540"/>
            <a:ext cx="92631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sudo</a:t>
            </a:r>
            <a:r>
              <a:rPr lang="en-US" altLang="ko-KR" sz="1600" dirty="0"/>
              <a:t> curl -</a:t>
            </a:r>
            <a:r>
              <a:rPr lang="en-US" altLang="ko-KR" sz="1600" dirty="0" err="1"/>
              <a:t>sL</a:t>
            </a:r>
            <a:r>
              <a:rPr lang="en-US" altLang="ko-KR" sz="1600" dirty="0"/>
              <a:t> https://rpm.nodesource.com/setup_12.x |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bash -      #--- </a:t>
            </a:r>
            <a:r>
              <a:rPr lang="ko-KR" altLang="en-US" sz="1600" dirty="0"/>
              <a:t>최신버전 저장소 설치</a:t>
            </a:r>
            <a:endParaRPr lang="en-US" altLang="ko-KR" sz="1600" dirty="0"/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yum install -y </a:t>
            </a:r>
            <a:r>
              <a:rPr lang="en-US" altLang="ko-KR" sz="1600" dirty="0" err="1"/>
              <a:t>gcc-c</a:t>
            </a:r>
            <a:r>
              <a:rPr lang="en-US" altLang="ko-KR" sz="1600" dirty="0"/>
              <a:t>++ make                #--- </a:t>
            </a:r>
            <a:r>
              <a:rPr lang="ko-KR" altLang="en-US" sz="1600" dirty="0"/>
              <a:t>의존성 패키지 설치</a:t>
            </a:r>
            <a:endParaRPr lang="en-US" altLang="ko-KR" sz="1600" dirty="0"/>
          </a:p>
          <a:p>
            <a:r>
              <a:rPr lang="en-US" altLang="ko-KR" sz="1600" dirty="0" err="1"/>
              <a:t>sudo</a:t>
            </a:r>
            <a:r>
              <a:rPr lang="en-US" altLang="ko-KR" sz="1600" dirty="0"/>
              <a:t> yum install </a:t>
            </a:r>
            <a:r>
              <a:rPr lang="en-US" altLang="ko-KR" sz="1600" dirty="0" err="1"/>
              <a:t>nodejs</a:t>
            </a:r>
            <a:r>
              <a:rPr lang="en-US" altLang="ko-KR" sz="1600" dirty="0"/>
              <a:t>           #--- node.js </a:t>
            </a:r>
            <a:r>
              <a:rPr lang="ko-KR" altLang="en-US" sz="1600" dirty="0"/>
              <a:t>설치 </a:t>
            </a:r>
            <a:r>
              <a:rPr lang="en-US" altLang="ko-KR" sz="1600" dirty="0"/>
              <a:t>(</a:t>
            </a:r>
            <a:r>
              <a:rPr lang="ko-KR" altLang="en-US" sz="1600" dirty="0"/>
              <a:t>안되면 </a:t>
            </a:r>
            <a:r>
              <a:rPr lang="en-US" altLang="ko-KR" sz="1600" dirty="0"/>
              <a:t>root</a:t>
            </a:r>
            <a:r>
              <a:rPr lang="ko-KR" altLang="en-US" sz="1600" dirty="0"/>
              <a:t>로 들어가서 설치해야 함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#--- </a:t>
            </a:r>
            <a:r>
              <a:rPr lang="ko-KR" altLang="en-US" sz="1600" dirty="0"/>
              <a:t>버전</a:t>
            </a:r>
            <a:r>
              <a:rPr lang="en-US" altLang="ko-KR" sz="1600" dirty="0"/>
              <a:t> </a:t>
            </a:r>
            <a:r>
              <a:rPr lang="ko-KR" altLang="en-US" sz="1600" dirty="0"/>
              <a:t>확인</a:t>
            </a:r>
            <a:endParaRPr lang="en-US" altLang="ko-KR" sz="1600" dirty="0"/>
          </a:p>
          <a:p>
            <a:r>
              <a:rPr lang="en-US" altLang="ko-KR" sz="1600" dirty="0"/>
              <a:t>node –v</a:t>
            </a:r>
          </a:p>
          <a:p>
            <a:r>
              <a:rPr lang="en-US" altLang="ko-KR" sz="1600" dirty="0" err="1"/>
              <a:t>npm</a:t>
            </a:r>
            <a:r>
              <a:rPr lang="en-US" altLang="ko-KR" sz="1600" dirty="0"/>
              <a:t> -v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" y="1175430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Node.js </a:t>
            </a:r>
            <a:r>
              <a:rPr lang="ko-KR" altLang="en-US" sz="2000" b="1" dirty="0"/>
              <a:t>설치과정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0050" y="3791532"/>
            <a:ext cx="5400788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i="1" dirty="0" err="1"/>
              <a:t>yum</a:t>
            </a:r>
            <a:r>
              <a:rPr lang="ko-KR" altLang="en-US" sz="1400" i="1" dirty="0"/>
              <a:t> </a:t>
            </a:r>
            <a:r>
              <a:rPr lang="ko-KR" altLang="en-US" sz="1400" i="1" dirty="0" err="1"/>
              <a:t>install</a:t>
            </a:r>
            <a:r>
              <a:rPr lang="ko-KR" altLang="en-US" sz="1400" i="1" dirty="0"/>
              <a:t> -</a:t>
            </a:r>
            <a:r>
              <a:rPr lang="ko-KR" altLang="en-US" sz="1400" i="1" dirty="0" err="1"/>
              <a:t>y</a:t>
            </a:r>
            <a:r>
              <a:rPr lang="ko-KR" altLang="en-US" sz="1400" i="1" dirty="0"/>
              <a:t> </a:t>
            </a:r>
            <a:r>
              <a:rPr lang="ko-KR" altLang="en-US" sz="1400" i="1" dirty="0" err="1"/>
              <a:t>gcc</a:t>
            </a:r>
            <a:r>
              <a:rPr lang="ko-KR" altLang="en-US" sz="1400" i="1" dirty="0"/>
              <a:t>-c++ </a:t>
            </a:r>
            <a:r>
              <a:rPr lang="ko-KR" altLang="en-US" sz="1400" i="1" dirty="0" err="1"/>
              <a:t>make</a:t>
            </a:r>
            <a:endParaRPr lang="ko-KR" altLang="en-US" sz="1400" i="1" dirty="0"/>
          </a:p>
          <a:p>
            <a:endParaRPr lang="ko-KR" altLang="en-US" sz="1400" i="1" dirty="0"/>
          </a:p>
          <a:p>
            <a:r>
              <a:rPr lang="ko-KR" altLang="en-US" sz="1400" i="1" dirty="0"/>
              <a:t># 8점대 버전을 다운 받으려는 경우</a:t>
            </a:r>
          </a:p>
          <a:p>
            <a:r>
              <a:rPr lang="ko-KR" altLang="en-US" sz="1400" i="1" dirty="0" err="1"/>
              <a:t>curl</a:t>
            </a:r>
            <a:r>
              <a:rPr lang="ko-KR" altLang="en-US" sz="1400" i="1" dirty="0"/>
              <a:t> -</a:t>
            </a:r>
            <a:r>
              <a:rPr lang="ko-KR" altLang="en-US" sz="1400" i="1" dirty="0" err="1"/>
              <a:t>sL</a:t>
            </a:r>
            <a:r>
              <a:rPr lang="ko-KR" altLang="en-US" sz="1400" i="1" dirty="0"/>
              <a:t> https://rpm.nodesource.com/setup_8.x | </a:t>
            </a:r>
            <a:r>
              <a:rPr lang="ko-KR" altLang="en-US" sz="1400" i="1" dirty="0" err="1"/>
              <a:t>sudo</a:t>
            </a:r>
            <a:r>
              <a:rPr lang="ko-KR" altLang="en-US" sz="1400" i="1" dirty="0"/>
              <a:t> -</a:t>
            </a:r>
            <a:r>
              <a:rPr lang="ko-KR" altLang="en-US" sz="1400" i="1" dirty="0" err="1"/>
              <a:t>E</a:t>
            </a:r>
            <a:r>
              <a:rPr lang="ko-KR" altLang="en-US" sz="1400" i="1" dirty="0"/>
              <a:t> </a:t>
            </a:r>
            <a:r>
              <a:rPr lang="ko-KR" altLang="en-US" sz="1400" i="1" dirty="0" err="1"/>
              <a:t>bash</a:t>
            </a:r>
            <a:r>
              <a:rPr lang="ko-KR" altLang="en-US" sz="1400" i="1" dirty="0"/>
              <a:t> -</a:t>
            </a:r>
          </a:p>
          <a:p>
            <a:r>
              <a:rPr lang="ko-KR" altLang="en-US" sz="1400" i="1" dirty="0"/>
              <a:t># 9점대 버전을 다운 받으려는 경우</a:t>
            </a:r>
          </a:p>
          <a:p>
            <a:r>
              <a:rPr lang="ko-KR" altLang="en-US" sz="1400" i="1" dirty="0" err="1"/>
              <a:t>curl</a:t>
            </a:r>
            <a:r>
              <a:rPr lang="ko-KR" altLang="en-US" sz="1400" i="1" dirty="0"/>
              <a:t> -</a:t>
            </a:r>
            <a:r>
              <a:rPr lang="ko-KR" altLang="en-US" sz="1400" i="1" dirty="0" err="1"/>
              <a:t>sL</a:t>
            </a:r>
            <a:r>
              <a:rPr lang="ko-KR" altLang="en-US" sz="1400" i="1" dirty="0"/>
              <a:t> https://rpm.nodesource.com/setup_9.x | </a:t>
            </a:r>
            <a:r>
              <a:rPr lang="ko-KR" altLang="en-US" sz="1400" i="1" dirty="0" err="1"/>
              <a:t>sudo</a:t>
            </a:r>
            <a:r>
              <a:rPr lang="ko-KR" altLang="en-US" sz="1400" i="1" dirty="0"/>
              <a:t> -</a:t>
            </a:r>
            <a:r>
              <a:rPr lang="ko-KR" altLang="en-US" sz="1400" i="1" dirty="0" err="1"/>
              <a:t>E</a:t>
            </a:r>
            <a:r>
              <a:rPr lang="ko-KR" altLang="en-US" sz="1400" i="1" dirty="0"/>
              <a:t> </a:t>
            </a:r>
            <a:r>
              <a:rPr lang="ko-KR" altLang="en-US" sz="1400" i="1" dirty="0" err="1"/>
              <a:t>bash</a:t>
            </a:r>
            <a:r>
              <a:rPr lang="ko-KR" altLang="en-US" sz="1400" i="1" dirty="0"/>
              <a:t> -</a:t>
            </a:r>
          </a:p>
          <a:p>
            <a:r>
              <a:rPr lang="ko-KR" altLang="en-US" sz="1400" i="1" dirty="0"/>
              <a:t># 12점대 버전을 다운 받으려는 경우</a:t>
            </a:r>
          </a:p>
          <a:p>
            <a:r>
              <a:rPr lang="ko-KR" altLang="en-US" sz="1400" i="1" dirty="0" err="1"/>
              <a:t>curl</a:t>
            </a:r>
            <a:r>
              <a:rPr lang="ko-KR" altLang="en-US" sz="1400" i="1" dirty="0"/>
              <a:t> -</a:t>
            </a:r>
            <a:r>
              <a:rPr lang="ko-KR" altLang="en-US" sz="1400" i="1" dirty="0" err="1"/>
              <a:t>sL</a:t>
            </a:r>
            <a:r>
              <a:rPr lang="ko-KR" altLang="en-US" sz="1400" i="1" dirty="0"/>
              <a:t> https://rpm.nodesource.com/setup_12.x | </a:t>
            </a:r>
            <a:r>
              <a:rPr lang="ko-KR" altLang="en-US" sz="1400" i="1" dirty="0" err="1"/>
              <a:t>sudo</a:t>
            </a:r>
            <a:r>
              <a:rPr lang="ko-KR" altLang="en-US" sz="1400" i="1" dirty="0"/>
              <a:t> -</a:t>
            </a:r>
            <a:r>
              <a:rPr lang="ko-KR" altLang="en-US" sz="1400" i="1" dirty="0" err="1"/>
              <a:t>E</a:t>
            </a:r>
            <a:r>
              <a:rPr lang="ko-KR" altLang="en-US" sz="1400" i="1" dirty="0"/>
              <a:t> </a:t>
            </a:r>
            <a:r>
              <a:rPr lang="ko-KR" altLang="en-US" sz="1400" i="1" dirty="0" err="1"/>
              <a:t>bash</a:t>
            </a:r>
            <a:r>
              <a:rPr lang="ko-KR" altLang="en-US" sz="1400" i="1" dirty="0"/>
              <a:t> -</a:t>
            </a:r>
          </a:p>
          <a:p>
            <a:endParaRPr lang="ko-KR" altLang="en-US" sz="1400" i="1" dirty="0"/>
          </a:p>
          <a:p>
            <a:r>
              <a:rPr lang="ko-KR" altLang="en-US" sz="1400" i="1" dirty="0" err="1"/>
              <a:t>yum</a:t>
            </a:r>
            <a:r>
              <a:rPr lang="ko-KR" altLang="en-US" sz="1400" i="1" dirty="0"/>
              <a:t> </a:t>
            </a:r>
            <a:r>
              <a:rPr lang="ko-KR" altLang="en-US" sz="1400" i="1" dirty="0" err="1"/>
              <a:t>install</a:t>
            </a:r>
            <a:r>
              <a:rPr lang="ko-KR" altLang="en-US" sz="1400" i="1" dirty="0"/>
              <a:t> </a:t>
            </a:r>
            <a:r>
              <a:rPr lang="ko-KR" altLang="en-US" sz="1400" i="1" dirty="0" err="1"/>
              <a:t>nodejs</a:t>
            </a:r>
            <a:endParaRPr lang="ko-KR" altLang="en-US" sz="1400" i="1" dirty="0"/>
          </a:p>
        </p:txBody>
      </p:sp>
      <p:sp>
        <p:nvSpPr>
          <p:cNvPr id="5" name="직사각형 4"/>
          <p:cNvSpPr/>
          <p:nvPr/>
        </p:nvSpPr>
        <p:spPr>
          <a:xfrm>
            <a:off x="5848519" y="3791532"/>
            <a:ext cx="6000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참고사이트</a:t>
            </a:r>
            <a:endParaRPr lang="en-US" altLang="ko-KR" dirty="0"/>
          </a:p>
          <a:p>
            <a:r>
              <a:rPr lang="en-US" altLang="ko-KR" dirty="0"/>
              <a:t>https://nirsa.tistory.com/193</a:t>
            </a:r>
          </a:p>
          <a:p>
            <a:r>
              <a:rPr lang="ko-KR" altLang="en-US" dirty="0"/>
              <a:t>https://computingforgeeks.com/how-to-install-nodejs-on-centos-fedora/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763DA-219F-4B09-902A-BDB5EFF7DA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149464"/>
      </p:ext>
    </p:extLst>
  </p:cSld>
  <p:clrMapOvr>
    <a:masterClrMapping/>
  </p:clrMapOvr>
</p:sld>
</file>

<file path=ppt/theme/theme1.xml><?xml version="1.0" encoding="utf-8"?>
<a:theme xmlns:a="http://schemas.openxmlformats.org/drawingml/2006/main" name="메트로폴리탄">
  <a:themeElements>
    <a:clrScheme name="사용자 지정 1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328D9F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TM03457491[[fn=메트로폴리탄]]</Template>
  <TotalTime>3817</TotalTime>
  <Words>4155</Words>
  <Application>Microsoft Office PowerPoint</Application>
  <PresentationFormat>와이드스크린</PresentationFormat>
  <Paragraphs>730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-apple-system</vt:lpstr>
      <vt:lpstr>맑은 고딕</vt:lpstr>
      <vt:lpstr>Arial</vt:lpstr>
      <vt:lpstr>Consolas</vt:lpstr>
      <vt:lpstr>메트로폴리탄</vt:lpstr>
      <vt:lpstr>Mobius 가이드</vt:lpstr>
      <vt:lpstr>목차</vt:lpstr>
      <vt:lpstr>1. Mobius란?</vt:lpstr>
      <vt:lpstr>1. Mobius란?</vt:lpstr>
      <vt:lpstr>1. Mobius란?</vt:lpstr>
      <vt:lpstr>1. Mobius란?</vt:lpstr>
      <vt:lpstr>2. 설치과정</vt:lpstr>
      <vt:lpstr>2. 설치과정</vt:lpstr>
      <vt:lpstr>2. 설치과정</vt:lpstr>
      <vt:lpstr>2. 설치과정</vt:lpstr>
      <vt:lpstr>2. 설치과정</vt:lpstr>
      <vt:lpstr>2. 설치과정</vt:lpstr>
      <vt:lpstr>3. 아두이노 IDE</vt:lpstr>
      <vt:lpstr>3. 아두이노 IDE</vt:lpstr>
      <vt:lpstr>3. 아두이노 IDE</vt:lpstr>
      <vt:lpstr>3. 아두이노 IDE</vt:lpstr>
      <vt:lpstr>4. 통신 제어</vt:lpstr>
      <vt:lpstr>4. 통신 제어</vt:lpstr>
      <vt:lpstr>4. 통신 제어</vt:lpstr>
      <vt:lpstr>4. 통신 제어</vt:lpstr>
      <vt:lpstr>4. 통신 제어</vt:lpstr>
      <vt:lpstr>4. 통신 제어</vt:lpstr>
      <vt:lpstr>4. 통신 제어</vt:lpstr>
      <vt:lpstr>4. 통신 제어</vt:lpstr>
      <vt:lpstr>4. 통신 제어</vt:lpstr>
      <vt:lpstr>4. 통신 제어</vt:lpstr>
      <vt:lpstr>4. 통신 제어</vt:lpstr>
      <vt:lpstr>5. &amp;Cube</vt:lpstr>
      <vt:lpstr>5. &amp;Cube</vt:lpstr>
      <vt:lpstr>5. &amp;Cube</vt:lpstr>
      <vt:lpstr>6. _Feather M0</vt:lpstr>
      <vt:lpstr>6. _Feather M0</vt:lpstr>
      <vt:lpstr>6. _Feather M0</vt:lpstr>
      <vt:lpstr>6. _Feather M0</vt:lpstr>
      <vt:lpstr>6. _Feather M0</vt:lpstr>
      <vt:lpstr>6. _Feather M0</vt:lpstr>
      <vt:lpstr>6. _Feather M0</vt:lpstr>
      <vt:lpstr>6. _Feather M0</vt:lpstr>
      <vt:lpstr>6. _Feather M0</vt:lpstr>
      <vt:lpstr>7. _nodeMCU</vt:lpstr>
      <vt:lpstr>7. _nodeMCU</vt:lpstr>
      <vt:lpstr>7. _nodeMCU</vt:lpstr>
      <vt:lpstr>7. _nodeMCU</vt:lpstr>
      <vt:lpstr>7. _nodeMCU</vt:lpstr>
      <vt:lpstr>7. _nodeMCU</vt:lpstr>
      <vt:lpstr>7. _nodeMCU</vt:lpstr>
      <vt:lpstr>7. _nodeMCU</vt:lpstr>
      <vt:lpstr>7. _nodeMCU</vt:lpstr>
      <vt:lpstr>7. _nodeMCU</vt:lpstr>
      <vt:lpstr>7. _nodeMCU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KDC</dc:creator>
  <cp:lastModifiedBy>혜정 유</cp:lastModifiedBy>
  <cp:revision>191</cp:revision>
  <dcterms:created xsi:type="dcterms:W3CDTF">2021-01-28T04:40:46Z</dcterms:created>
  <dcterms:modified xsi:type="dcterms:W3CDTF">2021-05-20T02:06:04Z</dcterms:modified>
</cp:coreProperties>
</file>